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notesMasterIdLst>
    <p:notesMasterId r:id="rId23"/>
  </p:notesMasterIdLst>
  <p:sldIdLst>
    <p:sldId id="256" r:id="rId2"/>
    <p:sldId id="311" r:id="rId3"/>
    <p:sldId id="320" r:id="rId4"/>
    <p:sldId id="319" r:id="rId5"/>
    <p:sldId id="310" r:id="rId6"/>
    <p:sldId id="309" r:id="rId7"/>
    <p:sldId id="312" r:id="rId8"/>
    <p:sldId id="313" r:id="rId9"/>
    <p:sldId id="314" r:id="rId10"/>
    <p:sldId id="315" r:id="rId11"/>
    <p:sldId id="297" r:id="rId12"/>
    <p:sldId id="316" r:id="rId13"/>
    <p:sldId id="299" r:id="rId14"/>
    <p:sldId id="293" r:id="rId15"/>
    <p:sldId id="317" r:id="rId16"/>
    <p:sldId id="318" r:id="rId17"/>
    <p:sldId id="263" r:id="rId18"/>
    <p:sldId id="300" r:id="rId19"/>
    <p:sldId id="301" r:id="rId20"/>
    <p:sldId id="266" r:id="rId21"/>
    <p:sldId id="268" r:id="rId22"/>
  </p:sldIdLst>
  <p:sldSz cx="12192000" cy="6858000"/>
  <p:notesSz cx="6958013" cy="99472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9974554E-7475-4065-B4F2-9A8B156ECB3D}">
          <p14:sldIdLst>
            <p14:sldId id="256"/>
            <p14:sldId id="311"/>
            <p14:sldId id="320"/>
            <p14:sldId id="319"/>
            <p14:sldId id="310"/>
            <p14:sldId id="309"/>
            <p14:sldId id="312"/>
            <p14:sldId id="313"/>
            <p14:sldId id="314"/>
            <p14:sldId id="315"/>
            <p14:sldId id="297"/>
            <p14:sldId id="316"/>
            <p14:sldId id="299"/>
            <p14:sldId id="293"/>
            <p14:sldId id="317"/>
            <p14:sldId id="318"/>
            <p14:sldId id="263"/>
            <p14:sldId id="300"/>
            <p14:sldId id="301"/>
            <p14:sldId id="266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A91"/>
    <a:srgbClr val="93BF1F"/>
    <a:srgbClr val="1E3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6F2C0C-0136-466F-9365-3F3003DF41B8}" v="11" dt="2024-06-20T13:52:45.6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82" d="100"/>
          <a:sy n="82" d="100"/>
        </p:scale>
        <p:origin x="720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5139" cy="499091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41264" y="0"/>
            <a:ext cx="3015139" cy="499091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r">
              <a:defRPr sz="1300"/>
            </a:lvl1pPr>
          </a:lstStyle>
          <a:p>
            <a:fld id="{A2F14990-0B80-4F37-9EBE-A2BD8674AE23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95300" y="1243013"/>
            <a:ext cx="5967413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97" tIns="48299" rIns="96597" bIns="4829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95802" y="4787126"/>
            <a:ext cx="5566410" cy="3916740"/>
          </a:xfrm>
          <a:prstGeom prst="rect">
            <a:avLst/>
          </a:prstGeom>
        </p:spPr>
        <p:txBody>
          <a:bodyPr vert="horz" lIns="96597" tIns="48299" rIns="96597" bIns="48299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3015139" cy="499090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41264" y="9448185"/>
            <a:ext cx="3015139" cy="499090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r">
              <a:defRPr sz="1300"/>
            </a:lvl1pPr>
          </a:lstStyle>
          <a:p>
            <a:fld id="{A86A1E17-5AE5-4840-A428-A4299C425A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301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05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67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872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50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569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885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9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94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618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68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00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93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D04EE-C017-427C-AF56-BDA5263C3B75}" type="datetimeFigureOut">
              <a:rPr lang="fr-FR" smtClean="0"/>
              <a:t>23/06/2025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BF285-50E0-44DF-995F-4083DA6D08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02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8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8.jpg"/><Relationship Id="rId7" Type="http://schemas.openxmlformats.org/officeDocument/2006/relationships/image" Target="../media/image1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136443" y="-12920"/>
            <a:ext cx="2567218" cy="22551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8000" dirty="0">
                <a:solidFill>
                  <a:srgbClr val="034A91"/>
                </a:solidFill>
                <a:latin typeface="Sansation" panose="02000000000000000000" pitchFamily="2" charset="0"/>
              </a:rPr>
              <a:t>ETR – IRFBB-HdF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>
                <a:solidFill>
                  <a:srgbClr val="1E3057"/>
                </a:solidFill>
                <a:latin typeface="Sansation" panose="02000000000000000000" pitchFamily="2" charset="0"/>
              </a:rPr>
              <a:t>AG Bapaume – 21 juin 2025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673" y="540919"/>
            <a:ext cx="1706655" cy="150682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484" y="5184030"/>
            <a:ext cx="1585032" cy="55035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77247D9-B726-FA03-4047-BD49366620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165" y="68417"/>
            <a:ext cx="1977953" cy="236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08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DDA62-284D-EA66-CFEA-C29DB1099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DCEF36-3E2D-678B-9DB5-0FAF83891B36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5D5A14-60C4-9475-BF76-B2727670AD31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DCDE505-6B8C-B930-7EE9-F4FFBE92AA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859E076E-0248-2313-CDE1-62A3A3510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3FBC9E26-2602-EF40-2097-9A2BCC927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4831" y="1632947"/>
            <a:ext cx="9298969" cy="43260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BD8ACAE-886B-D592-91A6-DAAE4BE763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6C0DB2DE-04CA-5E52-DC0A-7AC099D19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1FAA694F-3165-8AE7-6CA1-DA3742B6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351706"/>
              </p:ext>
            </p:extLst>
          </p:nvPr>
        </p:nvGraphicFramePr>
        <p:xfrm>
          <a:off x="2534614" y="1511990"/>
          <a:ext cx="6781078" cy="42118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74033">
                  <a:extLst>
                    <a:ext uri="{9D8B030D-6E8A-4147-A177-3AD203B41FA5}">
                      <a16:colId xmlns:a16="http://schemas.microsoft.com/office/drawing/2014/main" val="2556647113"/>
                    </a:ext>
                  </a:extLst>
                </a:gridCol>
                <a:gridCol w="1774033">
                  <a:extLst>
                    <a:ext uri="{9D8B030D-6E8A-4147-A177-3AD203B41FA5}">
                      <a16:colId xmlns:a16="http://schemas.microsoft.com/office/drawing/2014/main" val="1666901347"/>
                    </a:ext>
                  </a:extLst>
                </a:gridCol>
                <a:gridCol w="1616506">
                  <a:extLst>
                    <a:ext uri="{9D8B030D-6E8A-4147-A177-3AD203B41FA5}">
                      <a16:colId xmlns:a16="http://schemas.microsoft.com/office/drawing/2014/main" val="3035233317"/>
                    </a:ext>
                  </a:extLst>
                </a:gridCol>
                <a:gridCol w="1616506">
                  <a:extLst>
                    <a:ext uri="{9D8B030D-6E8A-4147-A177-3AD203B41FA5}">
                      <a16:colId xmlns:a16="http://schemas.microsoft.com/office/drawing/2014/main" val="2954799962"/>
                    </a:ext>
                  </a:extLst>
                </a:gridCol>
              </a:tblGrid>
              <a:tr h="7151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2710" marR="95885" indent="1270" algn="ctr">
                        <a:spcBef>
                          <a:spcPts val="255"/>
                        </a:spcBef>
                        <a:buNone/>
                      </a:pPr>
                      <a:r>
                        <a:rPr lang="fr-FR" sz="1400" dirty="0">
                          <a:effectLst/>
                        </a:rPr>
                        <a:t>Technicien responsable</a:t>
                      </a:r>
                      <a:r>
                        <a:rPr lang="fr-FR" sz="1400" spc="-200" dirty="0">
                          <a:effectLst/>
                        </a:rPr>
                        <a:t> </a:t>
                      </a:r>
                      <a:r>
                        <a:rPr lang="fr-FR" sz="1400" spc="-20" dirty="0">
                          <a:effectLst/>
                        </a:rPr>
                        <a:t>Ecole </a:t>
                      </a:r>
                      <a:r>
                        <a:rPr lang="fr-FR" sz="1400" dirty="0">
                          <a:effectLst/>
                        </a:rPr>
                        <a:t>Mini-basket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buNone/>
                      </a:pPr>
                      <a:r>
                        <a:rPr lang="fr-FR" sz="1600">
                          <a:effectLst/>
                        </a:rPr>
                        <a:t> </a:t>
                      </a:r>
                      <a:endParaRPr lang="fr-FR" sz="1100">
                        <a:effectLst/>
                      </a:endParaRPr>
                    </a:p>
                    <a:p>
                      <a:pPr marL="41910" marR="42545" algn="ctr">
                        <a:buNone/>
                      </a:pPr>
                      <a:r>
                        <a:rPr lang="fr-FR" sz="1400">
                          <a:effectLst/>
                        </a:rPr>
                        <a:t>Bonification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buNone/>
                      </a:pPr>
                      <a:r>
                        <a:rPr lang="fr-FR" sz="1600">
                          <a:effectLst/>
                        </a:rPr>
                        <a:t> </a:t>
                      </a:r>
                      <a:endParaRPr lang="fr-FR" sz="1100">
                        <a:effectLst/>
                      </a:endParaRPr>
                    </a:p>
                    <a:p>
                      <a:pPr marL="61595">
                        <a:buNone/>
                      </a:pPr>
                      <a:r>
                        <a:rPr lang="fr-FR" sz="1400">
                          <a:effectLst/>
                        </a:rPr>
                        <a:t>U11 Entraîneur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38054999"/>
                  </a:ext>
                </a:extLst>
              </a:tr>
              <a:tr h="81726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EFMB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3 étoiles </a:t>
                      </a:r>
                      <a:r>
                        <a:rPr lang="fr-FR" sz="1400" dirty="0">
                          <a:solidFill>
                            <a:srgbClr val="C00000"/>
                          </a:solidFill>
                          <a:effectLst/>
                        </a:rPr>
                        <a:t>***</a:t>
                      </a: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58115" indent="-554990" algn="ctr"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CQP, DETB,</a:t>
                      </a:r>
                      <a:r>
                        <a:rPr lang="fr-FR" sz="1300" b="0" spc="-17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BP BB,</a:t>
                      </a:r>
                    </a:p>
                    <a:p>
                      <a:pPr marL="0" marR="158115" indent="-554990" algn="ctr"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Prof </a:t>
                      </a:r>
                      <a:r>
                        <a:rPr lang="fr-FR" sz="1300" b="0" spc="-17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EPS, BE1, DE,DES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42545" algn="ctr">
                        <a:spcBef>
                          <a:spcPts val="0"/>
                        </a:spcBef>
                        <a:buNone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</a:rPr>
                        <a:t>4 pts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BE1, DE,</a:t>
                      </a:r>
                      <a:r>
                        <a:rPr lang="fr-FR" sz="1300" b="0" spc="-29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DES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826601"/>
                  </a:ext>
                </a:extLst>
              </a:tr>
              <a:tr h="711137">
                <a:tc rowSpan="3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buNone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EFMB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2230" marR="60960" indent="-1905" algn="ctr">
                        <a:lnSpc>
                          <a:spcPts val="1610"/>
                        </a:lnSpc>
                        <a:spcBef>
                          <a:spcPts val="680"/>
                        </a:spcBef>
                        <a:buNone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2 étoiles </a:t>
                      </a:r>
                      <a:r>
                        <a:rPr lang="fr-FR" sz="1400" dirty="0">
                          <a:solidFill>
                            <a:srgbClr val="C00000"/>
                          </a:solidFill>
                          <a:effectLst/>
                        </a:rPr>
                        <a:t>**</a:t>
                      </a:r>
                    </a:p>
                    <a:p>
                      <a:pPr>
                        <a:buNone/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</a:p>
                    <a:p>
                      <a:pPr>
                        <a:buNone/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</a:p>
                    <a:p>
                      <a:pPr>
                        <a:buNone/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58750" indent="-62865" algn="ctr"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CQP, DETB,</a:t>
                      </a:r>
                      <a:r>
                        <a:rPr lang="fr-FR" sz="1300" b="0" spc="-17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BP BB,</a:t>
                      </a:r>
                    </a:p>
                    <a:p>
                      <a:pPr marL="0" marR="158750" indent="-62865" algn="ctr">
                        <a:spcBef>
                          <a:spcPts val="0"/>
                        </a:spcBef>
                        <a:buNone/>
                      </a:pPr>
                      <a:r>
                        <a:rPr lang="fr-FR" sz="1300" b="0" spc="-25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BE1,</a:t>
                      </a:r>
                      <a:r>
                        <a:rPr lang="fr-FR" sz="1300" b="0" spc="-24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DE,</a:t>
                      </a:r>
                      <a:r>
                        <a:rPr lang="fr-FR" sz="1300" b="0" spc="-25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DES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buNone/>
                      </a:pPr>
                      <a:endParaRPr lang="fr-FR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42545" algn="ctr">
                        <a:spcBef>
                          <a:spcPts val="0"/>
                        </a:spcBef>
                        <a:buNone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</a:rPr>
                        <a:t>3 pts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86995" indent="-556260" algn="ctr"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CQP</a:t>
                      </a:r>
                      <a:r>
                        <a:rPr lang="fr-FR" sz="1300" b="0" spc="-17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ou</a:t>
                      </a:r>
                      <a:r>
                        <a:rPr lang="fr-FR" sz="1300" b="0" spc="-17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DETB,</a:t>
                      </a:r>
                    </a:p>
                    <a:p>
                      <a:pPr marL="0" marR="86995" indent="-556260" algn="ctr">
                        <a:spcBef>
                          <a:spcPts val="0"/>
                        </a:spcBef>
                        <a:buNone/>
                      </a:pPr>
                      <a:r>
                        <a:rPr lang="fr-FR" sz="1300" b="0" spc="-17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BP BB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107342"/>
                  </a:ext>
                </a:extLst>
              </a:tr>
              <a:tr h="71451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ts val="149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EJ, P1, ER, P2,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ts val="149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Module DETB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buNone/>
                      </a:pPr>
                      <a:endParaRPr lang="fr-FR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42545" algn="ctr">
                        <a:spcBef>
                          <a:spcPts val="0"/>
                        </a:spcBef>
                        <a:buNone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</a:rPr>
                        <a:t>2 pts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ts val="149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EJ, P1, ER, P2,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ts val="149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Module DETB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066515"/>
                  </a:ext>
                </a:extLst>
              </a:tr>
              <a:tr h="125373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buNone/>
                      </a:pPr>
                      <a:r>
                        <a:rPr lang="fr-FR" sz="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algn="ctr">
                        <a:lnSpc>
                          <a:spcPts val="1415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CS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 du DETB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buNone/>
                      </a:pPr>
                      <a:r>
                        <a:rPr lang="fr-FR" sz="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42545" algn="ctr">
                        <a:spcBef>
                          <a:spcPts val="0"/>
                        </a:spcBef>
                        <a:buNone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</a:rPr>
                        <a:t>1 pt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  <a:buNone/>
                      </a:pPr>
                      <a:r>
                        <a:rPr lang="fr-FR" sz="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algn="ctr">
                        <a:spcBef>
                          <a:spcPts val="0"/>
                        </a:spcBef>
                        <a:buNone/>
                      </a:pP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CS</a:t>
                      </a:r>
                      <a:r>
                        <a:rPr lang="fr-FR" sz="1300" b="0" dirty="0">
                          <a:solidFill>
                            <a:schemeClr val="tx1"/>
                          </a:solidFill>
                          <a:effectLst/>
                        </a:rPr>
                        <a:t> DETB</a:t>
                      </a:r>
                      <a:endParaRPr lang="fr-FR" sz="11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490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020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48D3EFFF-B12D-105A-7CF5-FFD9D8DDA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Espace réservé du contenu 10">
            <a:extLst>
              <a:ext uri="{FF2B5EF4-FFF2-40B4-BE49-F238E27FC236}">
                <a16:creationId xmlns:a16="http://schemas.microsoft.com/office/drawing/2014/main" id="{48B174E1-28F0-2FE4-A5E5-C65A92A4C5EF}"/>
              </a:ext>
            </a:extLst>
          </p:cNvPr>
          <p:cNvSpPr txBox="1">
            <a:spLocks/>
          </p:cNvSpPr>
          <p:nvPr/>
        </p:nvSpPr>
        <p:spPr>
          <a:xfrm>
            <a:off x="1981496" y="1557392"/>
            <a:ext cx="7686287" cy="4621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Rappel : Obligation de revalidation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3426E3BC-DBE9-FAC7-E11A-58377844D1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944777"/>
              </p:ext>
            </p:extLst>
          </p:nvPr>
        </p:nvGraphicFramePr>
        <p:xfrm>
          <a:off x="2194561" y="2250251"/>
          <a:ext cx="7561998" cy="343145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89027">
                  <a:extLst>
                    <a:ext uri="{9D8B030D-6E8A-4147-A177-3AD203B41FA5}">
                      <a16:colId xmlns:a16="http://schemas.microsoft.com/office/drawing/2014/main" val="3036351142"/>
                    </a:ext>
                  </a:extLst>
                </a:gridCol>
                <a:gridCol w="3472971">
                  <a:extLst>
                    <a:ext uri="{9D8B030D-6E8A-4147-A177-3AD203B41FA5}">
                      <a16:colId xmlns:a16="http://schemas.microsoft.com/office/drawing/2014/main" val="1854714947"/>
                    </a:ext>
                  </a:extLst>
                </a:gridCol>
              </a:tblGrid>
              <a:tr h="581481">
                <a:tc>
                  <a:txBody>
                    <a:bodyPr/>
                    <a:lstStyle/>
                    <a:p>
                      <a:pPr marL="90805">
                        <a:spcBef>
                          <a:spcPts val="365"/>
                        </a:spcBef>
                        <a:buNone/>
                      </a:pPr>
                      <a:r>
                        <a:rPr lang="fr-FR" sz="1400">
                          <a:effectLst/>
                        </a:rPr>
                        <a:t>Niveau d’intervention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9535">
                        <a:spcBef>
                          <a:spcPts val="365"/>
                        </a:spcBef>
                        <a:buNone/>
                      </a:pPr>
                      <a:r>
                        <a:rPr lang="fr-FR" sz="1400" dirty="0">
                          <a:effectLst/>
                        </a:rPr>
                        <a:t>Points </a:t>
                      </a:r>
                      <a:r>
                        <a:rPr lang="fr-FR" sz="1400" spc="-245" dirty="0">
                          <a:effectLst/>
                        </a:rPr>
                        <a:t> </a:t>
                      </a:r>
                      <a:r>
                        <a:rPr lang="fr-FR" sz="1400" dirty="0">
                          <a:effectLst/>
                        </a:rPr>
                        <a:t>CPR</a:t>
                      </a:r>
                      <a:r>
                        <a:rPr lang="fr-FR" sz="1400" spc="-245" dirty="0">
                          <a:effectLst/>
                        </a:rPr>
                        <a:t>  </a:t>
                      </a:r>
                      <a:r>
                        <a:rPr lang="fr-FR" sz="1400" dirty="0">
                          <a:effectLst/>
                        </a:rPr>
                        <a:t>nécessaires </a:t>
                      </a:r>
                      <a:r>
                        <a:rPr lang="fr-FR" sz="1400" spc="-240" dirty="0">
                          <a:effectLst/>
                        </a:rPr>
                        <a:t> </a:t>
                      </a:r>
                      <a:r>
                        <a:rPr lang="fr-FR" sz="1400" dirty="0">
                          <a:effectLst/>
                        </a:rPr>
                        <a:t>par </a:t>
                      </a:r>
                      <a:r>
                        <a:rPr lang="fr-FR" sz="1400" spc="-245" dirty="0">
                          <a:effectLst/>
                        </a:rPr>
                        <a:t> </a:t>
                      </a:r>
                      <a:r>
                        <a:rPr lang="fr-FR" sz="1400" dirty="0">
                          <a:effectLst/>
                        </a:rPr>
                        <a:t>saison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3860281"/>
                  </a:ext>
                </a:extLst>
              </a:tr>
              <a:tr h="579886">
                <a:tc>
                  <a:txBody>
                    <a:bodyPr/>
                    <a:lstStyle/>
                    <a:p>
                      <a:pPr marL="687070">
                        <a:spcBef>
                          <a:spcPts val="365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NF2, NF3, NM3, Pré Nationale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67460" marR="1259205" algn="ctr">
                        <a:spcBef>
                          <a:spcPts val="365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30 pts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2365556"/>
                  </a:ext>
                </a:extLst>
              </a:tr>
              <a:tr h="539206">
                <a:tc>
                  <a:txBody>
                    <a:bodyPr/>
                    <a:lstStyle/>
                    <a:p>
                      <a:pPr marL="376555" marR="188595" indent="104775">
                        <a:lnSpc>
                          <a:spcPts val="1500"/>
                        </a:lnSpc>
                        <a:spcBef>
                          <a:spcPts val="455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Responsable Technique Agréé HdF (doit être inscrit sur la liste agrée HDF)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3810" marR="1266190" algn="ctr">
                        <a:spcBef>
                          <a:spcPts val="460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20 pts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6316356"/>
                  </a:ext>
                </a:extLst>
              </a:tr>
              <a:tr h="559147">
                <a:tc>
                  <a:txBody>
                    <a:bodyPr/>
                    <a:lstStyle/>
                    <a:p>
                      <a:pPr marL="167005">
                        <a:spcBef>
                          <a:spcPts val="220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Entraîneur Principal = Affecté R2, R3, Jeunes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65555" marR="1259205" algn="ctr">
                        <a:spcBef>
                          <a:spcPts val="220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15 pts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25688830"/>
                  </a:ext>
                </a:extLst>
              </a:tr>
              <a:tr h="590255">
                <a:tc>
                  <a:txBody>
                    <a:bodyPr/>
                    <a:lstStyle/>
                    <a:p>
                      <a:pPr marL="1285875" marR="82550" indent="-1189355">
                        <a:spcBef>
                          <a:spcPts val="350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Entraîneur</a:t>
                      </a:r>
                      <a:r>
                        <a:rPr lang="fr-FR" sz="1300" spc="-195">
                          <a:effectLst/>
                        </a:rPr>
                        <a:t> </a:t>
                      </a:r>
                      <a:r>
                        <a:rPr lang="fr-FR" sz="1300">
                          <a:effectLst/>
                        </a:rPr>
                        <a:t>Complémentaire</a:t>
                      </a:r>
                      <a:r>
                        <a:rPr lang="fr-FR" sz="1300" spc="-195">
                          <a:effectLst/>
                        </a:rPr>
                        <a:t> </a:t>
                      </a:r>
                      <a:r>
                        <a:rPr lang="fr-FR" sz="1300">
                          <a:effectLst/>
                        </a:rPr>
                        <a:t>=</a:t>
                      </a:r>
                      <a:r>
                        <a:rPr lang="fr-FR" sz="1300" spc="-195">
                          <a:effectLst/>
                        </a:rPr>
                        <a:t> </a:t>
                      </a:r>
                      <a:r>
                        <a:rPr lang="fr-FR" sz="1300">
                          <a:effectLst/>
                        </a:rPr>
                        <a:t>Non</a:t>
                      </a:r>
                      <a:r>
                        <a:rPr lang="fr-FR" sz="1300" spc="-195">
                          <a:effectLst/>
                        </a:rPr>
                        <a:t> </a:t>
                      </a:r>
                      <a:r>
                        <a:rPr lang="fr-FR" sz="1300">
                          <a:effectLst/>
                        </a:rPr>
                        <a:t>Affecté</a:t>
                      </a:r>
                      <a:r>
                        <a:rPr lang="fr-FR" sz="1300" spc="-190">
                          <a:effectLst/>
                        </a:rPr>
                        <a:t> </a:t>
                      </a:r>
                      <a:r>
                        <a:rPr lang="fr-FR" sz="1300">
                          <a:effectLst/>
                        </a:rPr>
                        <a:t>sur équipe</a:t>
                      </a:r>
                      <a:r>
                        <a:rPr lang="fr-FR" sz="1300" spc="-70">
                          <a:effectLst/>
                        </a:rPr>
                        <a:t> </a:t>
                      </a:r>
                      <a:r>
                        <a:rPr lang="fr-FR" sz="1300">
                          <a:effectLst/>
                        </a:rPr>
                        <a:t>région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65555" marR="1259205" algn="ctr">
                        <a:spcBef>
                          <a:spcPts val="350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10 pts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6473091"/>
                  </a:ext>
                </a:extLst>
              </a:tr>
              <a:tr h="581481">
                <a:tc>
                  <a:txBody>
                    <a:bodyPr/>
                    <a:lstStyle/>
                    <a:p>
                      <a:pPr marL="942975">
                        <a:spcBef>
                          <a:spcPts val="360"/>
                        </a:spcBef>
                        <a:buNone/>
                      </a:pPr>
                      <a:r>
                        <a:rPr lang="fr-FR" sz="1300">
                          <a:effectLst/>
                        </a:rPr>
                        <a:t>Entraîneur Mini Basket</a:t>
                      </a:r>
                      <a:endParaRPr lang="fr-FR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65555" marR="1259205" algn="ctr">
                        <a:spcBef>
                          <a:spcPts val="360"/>
                        </a:spcBef>
                        <a:buNone/>
                      </a:pPr>
                      <a:r>
                        <a:rPr lang="fr-FR" sz="1300" dirty="0">
                          <a:effectLst/>
                        </a:rPr>
                        <a:t>5 pts</a:t>
                      </a:r>
                      <a:endParaRPr lang="fr-FR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0657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6597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C5B22-3BBC-9E84-ED12-C7040BB4A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4B5E59-CEE3-B825-AA7A-9686B6493AFA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9D15D96-F0FE-079D-4404-CDC2F66CC7B2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FEBA7EA-2C8F-8B52-74B4-3BECEEB3C6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EA766A97-852D-896F-EAF5-D4FC5EEFE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94E956D-8F6B-E7FE-F428-1DE5506D7F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5E8C2DC8-D617-D544-F40E-46964E3D9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Espace réservé du contenu 10">
            <a:extLst>
              <a:ext uri="{FF2B5EF4-FFF2-40B4-BE49-F238E27FC236}">
                <a16:creationId xmlns:a16="http://schemas.microsoft.com/office/drawing/2014/main" id="{DDBB7A13-24BE-F15F-3BE4-97197D032214}"/>
              </a:ext>
            </a:extLst>
          </p:cNvPr>
          <p:cNvSpPr txBox="1">
            <a:spLocks/>
          </p:cNvSpPr>
          <p:nvPr/>
        </p:nvSpPr>
        <p:spPr>
          <a:xfrm>
            <a:off x="1981496" y="1557392"/>
            <a:ext cx="9159240" cy="4621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u="sng" dirty="0">
                <a:solidFill>
                  <a:srgbClr val="034A91"/>
                </a:solidFill>
                <a:latin typeface="Sansation" panose="02000000000000000000" pitchFamily="2" charset="0"/>
              </a:rPr>
              <a:t>Non-conformité revalidation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A la fin de la période officielle de revalidation (mi-mars), les entraîneurs ne satisfaisant pas à leurs obligations </a:t>
            </a:r>
          </a:p>
          <a:p>
            <a:pPr marL="0" indent="0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Régularisation des entraîneurs par crédit manquant : </a:t>
            </a:r>
          </a:p>
          <a:p>
            <a:r>
              <a:rPr lang="fr-FR" dirty="0">
                <a:solidFill>
                  <a:srgbClr val="C00000"/>
                </a:solidFill>
                <a:latin typeface="Sansation" panose="02000000000000000000" pitchFamily="2" charset="0"/>
              </a:rPr>
              <a:t>25€ </a:t>
            </a: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le crédit pour les entraîneurs principaux et les responsables techniques</a:t>
            </a:r>
          </a:p>
          <a:p>
            <a:r>
              <a:rPr lang="fr-FR" dirty="0">
                <a:solidFill>
                  <a:srgbClr val="C00000"/>
                </a:solidFill>
                <a:latin typeface="Sansation" panose="02000000000000000000" pitchFamily="2" charset="0"/>
              </a:rPr>
              <a:t>15€</a:t>
            </a: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 le crédit pour les entraîneurs complémentaires et le mini basket </a:t>
            </a:r>
          </a:p>
          <a:p>
            <a:pPr marL="0" indent="0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Et fin de la suppression automatique = </a:t>
            </a:r>
            <a:r>
              <a:rPr lang="fr-FR" dirty="0">
                <a:solidFill>
                  <a:srgbClr val="C00000"/>
                </a:solidFill>
                <a:latin typeface="Sansation" panose="02000000000000000000" pitchFamily="2" charset="0"/>
              </a:rPr>
              <a:t>VIGILENCE SUR LISTE !!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1" name="Image 10" descr="Une image contenant Panneau de signalisation, signe&#10;&#10;Le contenu généré par l’IA peut être incorrect.">
            <a:extLst>
              <a:ext uri="{FF2B5EF4-FFF2-40B4-BE49-F238E27FC236}">
                <a16:creationId xmlns:a16="http://schemas.microsoft.com/office/drawing/2014/main" id="{0902DDAF-CE73-0331-E4F8-FDC7ADB627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2393"/>
            <a:ext cx="2330482" cy="233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33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48D3EFFF-B12D-105A-7CF5-FFD9D8DDA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Espace réservé du contenu 10">
            <a:extLst>
              <a:ext uri="{FF2B5EF4-FFF2-40B4-BE49-F238E27FC236}">
                <a16:creationId xmlns:a16="http://schemas.microsoft.com/office/drawing/2014/main" id="{48B174E1-28F0-2FE4-A5E5-C65A92A4C5EF}"/>
              </a:ext>
            </a:extLst>
          </p:cNvPr>
          <p:cNvSpPr txBox="1">
            <a:spLocks/>
          </p:cNvSpPr>
          <p:nvPr/>
        </p:nvSpPr>
        <p:spPr>
          <a:xfrm>
            <a:off x="1981496" y="1557392"/>
            <a:ext cx="8405378" cy="4621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dirty="0">
                <a:solidFill>
                  <a:srgbClr val="034A91"/>
                </a:solidFill>
                <a:latin typeface="Sansation" panose="02000000000000000000" pitchFamily="2" charset="0"/>
              </a:rPr>
              <a:t>Mesures accompagnement…</a:t>
            </a:r>
          </a:p>
          <a:p>
            <a:pPr marL="342900" indent="-342900"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Maximum offre de formation CS1 la saison prochaine</a:t>
            </a:r>
          </a:p>
          <a:p>
            <a:pPr marL="342900" indent="-342900">
              <a:spcAft>
                <a:spcPts val="800"/>
              </a:spcAft>
              <a:buFont typeface="Calibri" panose="020F0502020204030204" pitchFamily="34" charset="0"/>
              <a:buChar char="-"/>
            </a:pPr>
            <a:endParaRPr lang="fr-FR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CS1 offert par club !</a:t>
            </a: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1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Evolution DETB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48D3EFFF-B12D-105A-7CF5-FFD9D8DDA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007102-3629-EF1C-9201-721A5C0A7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570" y="1825625"/>
            <a:ext cx="10315853" cy="4351338"/>
          </a:xfrm>
        </p:spPr>
        <p:txBody>
          <a:bodyPr>
            <a:normAutofit lnSpcReduction="10000"/>
          </a:bodyPr>
          <a:lstStyle/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Adaptation reconnaissance des acquis (Plan Individuel de formation)</a:t>
            </a:r>
          </a:p>
          <a:p>
            <a:pPr marL="457200" lvl="1" indent="0">
              <a:buNone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3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Pré-requis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: </a:t>
            </a:r>
          </a:p>
          <a:p>
            <a:pPr lvl="1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Licence FFBB pour la saison en cours, </a:t>
            </a:r>
          </a:p>
          <a:p>
            <a:pPr lvl="1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Titulaire du PSC1,</a:t>
            </a:r>
          </a:p>
          <a:p>
            <a:pPr lvl="1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Expérience minimale dans l’entraînement</a:t>
            </a:r>
            <a:r>
              <a:rPr lang="fr-FR" dirty="0"/>
              <a:t> 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fr-FR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Intégration code de jeu dans les différents Certificats de Spécialité</a:t>
            </a:r>
          </a:p>
          <a:p>
            <a:endParaRPr lang="fr-FR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Remodelage du Certificat de Spécialité 10 [</a:t>
            </a:r>
            <a:r>
              <a:rPr lang="fr-FR" i="1" dirty="0">
                <a:solidFill>
                  <a:schemeClr val="accent5">
                    <a:lumMod val="75000"/>
                  </a:schemeClr>
                </a:solidFill>
              </a:rPr>
              <a:t>module participer au développement de sa structure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]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8577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A6581-E3F9-FFFC-79A3-C105FBA76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464B288-8E84-5191-6A83-894000BAE793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99A811-60F7-F4CA-7B0D-40DED8DEEC02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C06EB73-269A-E850-9D21-25E89F706A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9614BB68-E3BA-96F9-DEE7-D8880E6DA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Evolution DETB – New PIF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C75BA73-DD1D-0F22-7848-52CB91FEB6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4B5B6AA6-38FC-90ED-CC61-4925BE98F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53EE3A-5EC9-DA89-0BCF-AE83727896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570" y="1825625"/>
            <a:ext cx="10315853" cy="43513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76C4762-99A7-7915-9AEC-0C1166286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364" y="1410806"/>
            <a:ext cx="10798206" cy="476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87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2F571-BDE3-487E-D782-BFE2DB38F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6F5251-88E5-E9B5-4714-0F7219022C21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5ECE63-3BB8-B453-B045-E7D5E37E76BB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74179F4-566B-485B-90DC-F559B6991A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12E0296C-DDFB-AB43-5B0F-614E2E140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Evolution DETB - New CS10 (20h)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644AF46-1F36-2954-3FE4-981FAB4F57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EBBDBFDA-6563-94D3-B27B-47AEEF0E0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762815-CF52-FB2D-A795-C8BCA223C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570" y="1825625"/>
            <a:ext cx="1031585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3 possibilités dorénavant : </a:t>
            </a:r>
          </a:p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CS 3x3</a:t>
            </a:r>
          </a:p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CS spécialiste détection – formation jeune joueur &amp; PPF</a:t>
            </a:r>
          </a:p>
          <a:p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CS approche encadrement technique du club 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		=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		Une partie de la formation Responsable Technique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0771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692897" y="46521"/>
            <a:ext cx="9734585" cy="1325563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rgbClr val="1E3057"/>
                </a:solidFill>
                <a:latin typeface="Sansation" panose="02000000000000000000" pitchFamily="2" charset="0"/>
              </a:rPr>
              <a:t>Diplôme d’Entraîneur Territorial de Basket</a:t>
            </a:r>
            <a:endParaRPr lang="fr-FR" sz="2000" b="1" dirty="0">
              <a:solidFill>
                <a:srgbClr val="1E3057"/>
              </a:solidFill>
              <a:latin typeface="Sansation" panose="02000000000000000000" pitchFamily="2" charset="0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1484851" y="1613043"/>
            <a:ext cx="10212568" cy="456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Ils ont validé l’ensemble des modules </a:t>
            </a:r>
            <a:r>
              <a:rPr lang="fr-FR" sz="2400" dirty="0">
                <a:solidFill>
                  <a:srgbClr val="034A91"/>
                </a:solidFill>
                <a:latin typeface="Sansation" panose="02000000000000000000" pitchFamily="2" charset="0"/>
              </a:rPr>
              <a:t>(et seront proposés à la FFBB pour l’acquisition du DETB) </a:t>
            </a: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:</a:t>
            </a:r>
          </a:p>
          <a:p>
            <a:pPr marL="0" indent="0" algn="just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Oscar AMIZERO, Guillaume BAELDE, Cyril BESTALI, Alexis BRACQ, Félix CORBAN, Maxime COURBOT, Rémi DUCROCQ, Rémi FAMCHON, </a:t>
            </a:r>
            <a:r>
              <a:rPr lang="fr-FR" dirty="0" err="1">
                <a:solidFill>
                  <a:srgbClr val="7030A0"/>
                </a:solidFill>
                <a:latin typeface="Sansation" panose="02000000000000000000" pitchFamily="2" charset="0"/>
              </a:rPr>
              <a:t>Vincianne</a:t>
            </a:r>
            <a:r>
              <a:rPr lang="fr-FR" dirty="0">
                <a:solidFill>
                  <a:srgbClr val="7030A0"/>
                </a:solidFill>
                <a:latin typeface="Sansation" panose="02000000000000000000" pitchFamily="2" charset="0"/>
              </a:rPr>
              <a:t> GHELLER</a:t>
            </a: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, </a:t>
            </a:r>
            <a:r>
              <a:rPr lang="fr-FR" dirty="0">
                <a:solidFill>
                  <a:srgbClr val="7030A0"/>
                </a:solidFill>
                <a:latin typeface="Sansation" panose="02000000000000000000" pitchFamily="2" charset="0"/>
              </a:rPr>
              <a:t>Fabienne GIGON</a:t>
            </a: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, Simon HANON, Rémi HENRY, Baptiste LAGARDE, Jacques N’GUYEN, Maxime PIERARD, </a:t>
            </a:r>
            <a:r>
              <a:rPr lang="fr-FR" dirty="0" err="1">
                <a:solidFill>
                  <a:srgbClr val="7030A0"/>
                </a:solidFill>
                <a:latin typeface="Sansation" panose="02000000000000000000" pitchFamily="2" charset="0"/>
              </a:rPr>
              <a:t>Gorica</a:t>
            </a:r>
            <a:r>
              <a:rPr lang="fr-FR" dirty="0">
                <a:solidFill>
                  <a:srgbClr val="7030A0"/>
                </a:solidFill>
                <a:latin typeface="Sansation" panose="02000000000000000000" pitchFamily="2" charset="0"/>
              </a:rPr>
              <a:t> PIJEVAC</a:t>
            </a: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, Corentin QUEHEN, Thomas SINOQUET.</a:t>
            </a:r>
          </a:p>
          <a:p>
            <a:pPr marL="0" indent="0" algn="just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 algn="just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18 lauréats sur les HdF ! </a:t>
            </a:r>
          </a:p>
          <a:p>
            <a:pPr marL="0" indent="0" algn="ctr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Félicitations à eux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244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692897" y="46521"/>
            <a:ext cx="9734585" cy="1325563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rgbClr val="1E3057"/>
                </a:solidFill>
                <a:latin typeface="Sansation" panose="02000000000000000000" pitchFamily="2" charset="0"/>
              </a:rPr>
              <a:t>CPR – RECYCLAGE ENTRAÎNEURS</a:t>
            </a:r>
            <a:br>
              <a:rPr lang="fr-FR" sz="2000" b="1" dirty="0">
                <a:solidFill>
                  <a:srgbClr val="1E3057"/>
                </a:solidFill>
                <a:latin typeface="Sansation" panose="02000000000000000000" pitchFamily="2" charset="0"/>
              </a:rPr>
            </a:br>
            <a:r>
              <a:rPr lang="fr-FR" sz="2400" b="1" dirty="0">
                <a:solidFill>
                  <a:srgbClr val="1E3057"/>
                </a:solidFill>
                <a:latin typeface="Sansation" panose="02000000000000000000" pitchFamily="2" charset="0"/>
              </a:rPr>
              <a:t>(Compte Personnel de REVALIDATION)</a:t>
            </a:r>
            <a:endParaRPr lang="fr-FR" sz="2000" b="1" dirty="0">
              <a:solidFill>
                <a:srgbClr val="1E3057"/>
              </a:solidFill>
              <a:latin typeface="Sansation" panose="02000000000000000000" pitchFamily="2" charset="0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1484851" y="1243173"/>
            <a:ext cx="10150679" cy="49337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034A91"/>
                </a:solidFill>
                <a:latin typeface="Sansation bold" panose="02000000000000000000" pitchFamily="2" charset="0"/>
              </a:rPr>
              <a:t>Calendrier en cours de construction, TOUJOURS possibilité de contribution des clubs : </a:t>
            </a:r>
          </a:p>
          <a:p>
            <a:pPr lvl="1"/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Colloque</a:t>
            </a:r>
          </a:p>
          <a:p>
            <a:pPr lvl="1"/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Soirée Technique (autogestion ou collaboration Comité)</a:t>
            </a:r>
          </a:p>
          <a:p>
            <a:pPr lvl="1"/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Immersion staff club voire Assistanat dès N2 / Elite Jeune</a:t>
            </a:r>
          </a:p>
          <a:p>
            <a:pPr lvl="1"/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Tournoi support formation statisticien</a:t>
            </a:r>
          </a:p>
          <a:p>
            <a:pPr lvl="1"/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… échéance au 3 juillet pour candidature</a:t>
            </a:r>
          </a:p>
          <a:p>
            <a:pPr lvl="1"/>
            <a:r>
              <a:rPr lang="fr-FR" i="1" dirty="0">
                <a:solidFill>
                  <a:schemeClr val="accent4">
                    <a:lumMod val="75000"/>
                  </a:schemeClr>
                </a:solidFill>
                <a:latin typeface="Sansation" panose="02000000000000000000" pitchFamily="2" charset="0"/>
              </a:rPr>
              <a:t>NB : des facilités sur revalidation FFBB pour les contributeurs</a:t>
            </a:r>
          </a:p>
          <a:p>
            <a:pPr lvl="1"/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r>
              <a:rPr lang="fr-FR" dirty="0">
                <a:solidFill>
                  <a:srgbClr val="034A91"/>
                </a:solidFill>
                <a:latin typeface="Sansation bold" panose="02000000000000000000" pitchFamily="2" charset="0"/>
              </a:rPr>
              <a:t>Fonctionnement des inscriptions sur </a:t>
            </a:r>
            <a:r>
              <a:rPr lang="fr-FR" i="1" dirty="0" err="1">
                <a:solidFill>
                  <a:srgbClr val="034A91"/>
                </a:solidFill>
                <a:latin typeface="Sansation bold" panose="02000000000000000000" pitchFamily="2" charset="0"/>
              </a:rPr>
              <a:t>Kalisport</a:t>
            </a:r>
            <a:r>
              <a:rPr lang="fr-FR" dirty="0">
                <a:solidFill>
                  <a:srgbClr val="034A91"/>
                </a:solidFill>
                <a:latin typeface="Sansation bold" panose="02000000000000000000" pitchFamily="2" charset="0"/>
              </a:rPr>
              <a:t> dès que possible (et consultation de la situation personnelle à venir prochainement…)</a:t>
            </a:r>
          </a:p>
          <a:p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568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692897" y="46521"/>
            <a:ext cx="9734585" cy="1325563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rgbClr val="1E3057"/>
                </a:solidFill>
                <a:latin typeface="Sansation" panose="02000000000000000000" pitchFamily="2" charset="0"/>
              </a:rPr>
              <a:t>CPR – RECYCLAGE ENTRAÎNEURS</a:t>
            </a:r>
            <a:br>
              <a:rPr lang="fr-FR" sz="2000" b="1" dirty="0">
                <a:solidFill>
                  <a:srgbClr val="1E3057"/>
                </a:solidFill>
                <a:latin typeface="Sansation" panose="02000000000000000000" pitchFamily="2" charset="0"/>
              </a:rPr>
            </a:br>
            <a:r>
              <a:rPr lang="fr-FR" sz="2400" b="1" dirty="0">
                <a:solidFill>
                  <a:srgbClr val="1E3057"/>
                </a:solidFill>
                <a:latin typeface="Sansation" panose="02000000000000000000" pitchFamily="2" charset="0"/>
              </a:rPr>
              <a:t>(Compte Personnel de REVALIDATION)</a:t>
            </a:r>
            <a:endParaRPr lang="fr-FR" sz="2000" b="1" dirty="0">
              <a:solidFill>
                <a:srgbClr val="1E3057"/>
              </a:solidFill>
              <a:latin typeface="Sansation" panose="02000000000000000000" pitchFamily="2" charset="0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653842" y="2269908"/>
            <a:ext cx="10150679" cy="3525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034A91"/>
                </a:solidFill>
                <a:latin typeface="Sansation bold" panose="02000000000000000000" pitchFamily="2" charset="0"/>
              </a:rPr>
              <a:t>Premières dates : </a:t>
            </a:r>
          </a:p>
          <a:p>
            <a:pPr marL="0" indent="0">
              <a:buNone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….</a:t>
            </a:r>
          </a:p>
          <a:p>
            <a:pPr marL="0" indent="0">
              <a:buNone/>
            </a:pPr>
            <a:endParaRPr lang="fr-FR" sz="3200" dirty="0">
              <a:solidFill>
                <a:srgbClr val="034A91"/>
              </a:solidFill>
              <a:latin typeface="Sansation bold" panose="02000000000000000000" pitchFamily="2" charset="0"/>
            </a:endParaRPr>
          </a:p>
          <a:p>
            <a:endParaRPr lang="fr-FR" sz="3200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68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672BA-0A0B-018D-E922-63F7F9D123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ersonne, habits, balle, basket&#10;&#10;Le contenu généré par l’IA peut être incorrect.">
            <a:extLst>
              <a:ext uri="{FF2B5EF4-FFF2-40B4-BE49-F238E27FC236}">
                <a16:creationId xmlns:a16="http://schemas.microsoft.com/office/drawing/2014/main" id="{89766901-34B5-4E30-1E46-98EF25106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268" y="42919"/>
            <a:ext cx="2865215" cy="4079289"/>
          </a:xfrm>
          <a:prstGeom prst="rect">
            <a:avLst/>
          </a:prstGeom>
        </p:spPr>
      </p:pic>
      <p:pic>
        <p:nvPicPr>
          <p:cNvPr id="16" name="Image 15" descr="Une image contenant balle, compétition sportive, personne, équipement sportif&#10;&#10;Le contenu généré par l’IA peut être incorrect.">
            <a:extLst>
              <a:ext uri="{FF2B5EF4-FFF2-40B4-BE49-F238E27FC236}">
                <a16:creationId xmlns:a16="http://schemas.microsoft.com/office/drawing/2014/main" id="{B7E41651-789E-29A5-19C1-E39268836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99" y="2313385"/>
            <a:ext cx="2262152" cy="2773520"/>
          </a:xfrm>
          <a:prstGeom prst="rect">
            <a:avLst/>
          </a:prstGeom>
        </p:spPr>
      </p:pic>
      <p:pic>
        <p:nvPicPr>
          <p:cNvPr id="12" name="Image 11" descr="Une image contenant balle, compétition sportive, personne, sport&#10;&#10;Le contenu généré par l’IA peut être incorrect.">
            <a:extLst>
              <a:ext uri="{FF2B5EF4-FFF2-40B4-BE49-F238E27FC236}">
                <a16:creationId xmlns:a16="http://schemas.microsoft.com/office/drawing/2014/main" id="{7BCCAAB2-7883-5B15-3F00-2915C9D156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540" y="2439165"/>
            <a:ext cx="2251588" cy="294958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0C1038-D622-58DB-C513-5C3C200ED46F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5F4F17-5353-A218-BB3B-25177E1CAC65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5D632E2-624E-F8FE-4866-6892F1EDFE7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72435B42-916E-4DF7-43D9-990BFF2B5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9351" y="1017377"/>
            <a:ext cx="9521651" cy="357003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2100" dirty="0">
                <a:solidFill>
                  <a:srgbClr val="034A91"/>
                </a:solidFill>
                <a:latin typeface="Sansation" panose="02000000000000000000" pitchFamily="2" charset="0"/>
              </a:rPr>
              <a:t>Thomas est arrivé en tant que nouveau CTS responsable de la Performance</a:t>
            </a:r>
          </a:p>
          <a:p>
            <a:pPr marL="0" indent="0">
              <a:buNone/>
            </a:pPr>
            <a:r>
              <a:rPr lang="fr-FR" sz="2100" dirty="0">
                <a:solidFill>
                  <a:srgbClr val="034A91"/>
                </a:solidFill>
                <a:latin typeface="Sansation" panose="02000000000000000000" pitchFamily="2" charset="0"/>
              </a:rPr>
              <a:t>Benjamin nous quitte pour de nouvelles aventures !</a:t>
            </a:r>
          </a:p>
          <a:p>
            <a:pPr marL="0" indent="0">
              <a:buNone/>
            </a:pPr>
            <a:endParaRPr lang="fr-FR" sz="21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r>
              <a:rPr lang="fr-FR" sz="1900" dirty="0">
                <a:solidFill>
                  <a:srgbClr val="034A91"/>
                </a:solidFill>
                <a:latin typeface="Sansation" panose="02000000000000000000" pitchFamily="2" charset="0"/>
              </a:rPr>
              <a:t>Nouvel organigramme Pôle Espoirs 	 Nicolas : Coordonnateur du Pôle</a:t>
            </a:r>
          </a:p>
          <a:p>
            <a:pPr marL="0" indent="0">
              <a:buNone/>
            </a:pPr>
            <a:r>
              <a:rPr lang="fr-FR" sz="1900" dirty="0">
                <a:solidFill>
                  <a:srgbClr val="034A91"/>
                </a:solidFill>
                <a:latin typeface="Sansation" panose="02000000000000000000" pitchFamily="2" charset="0"/>
              </a:rPr>
              <a:t>					Wattignies</a:t>
            </a:r>
          </a:p>
          <a:p>
            <a:endParaRPr lang="fr-FR" sz="19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r>
              <a:rPr lang="fr-FR" sz="1900" dirty="0">
                <a:solidFill>
                  <a:srgbClr val="034A91"/>
                </a:solidFill>
                <a:latin typeface="Sansation" panose="02000000000000000000" pitchFamily="2" charset="0"/>
              </a:rPr>
              <a:t>           Rémi : Responsable sportif</a:t>
            </a:r>
          </a:p>
          <a:p>
            <a:pPr marL="0" indent="0">
              <a:buNone/>
            </a:pPr>
            <a:r>
              <a:rPr lang="fr-FR" sz="1900" dirty="0">
                <a:solidFill>
                  <a:srgbClr val="034A91"/>
                </a:solidFill>
                <a:latin typeface="Sansation" panose="02000000000000000000" pitchFamily="2" charset="0"/>
              </a:rPr>
              <a:t> 	du secteur masculin</a:t>
            </a:r>
          </a:p>
          <a:p>
            <a:pPr marL="0" indent="0">
              <a:buNone/>
            </a:pPr>
            <a:r>
              <a:rPr lang="fr-FR" sz="1900" dirty="0">
                <a:solidFill>
                  <a:srgbClr val="034A91"/>
                </a:solidFill>
                <a:latin typeface="Sansation" panose="02000000000000000000" pitchFamily="2" charset="0"/>
              </a:rPr>
              <a:t>					        Monsieur ou Madame </a:t>
            </a:r>
          </a:p>
          <a:p>
            <a:pPr marL="0" indent="0">
              <a:buNone/>
            </a:pPr>
            <a:r>
              <a:rPr lang="fr-FR" sz="1900" dirty="0">
                <a:solidFill>
                  <a:srgbClr val="034A91"/>
                </a:solidFill>
                <a:latin typeface="Sansation" panose="02000000000000000000" pitchFamily="2" charset="0"/>
              </a:rPr>
              <a:t>					                  Assistant(e)</a:t>
            </a:r>
          </a:p>
          <a:p>
            <a:pPr marL="0" indent="0">
              <a:buNone/>
            </a:pPr>
            <a:endParaRPr lang="fr-FR" sz="14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sz="14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sz="14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sz="14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sz="14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sz="14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sz="14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sz="1400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58A198F-06EC-5116-C502-F14011BF4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9351" y="15819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Du Mouvement sur l’ETR…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E4AA91A-E3BD-C572-8A71-7132A27B267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33507848-DC80-C2F9-90C4-814085AF7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4" name="Image 13" descr="Une image contenant texte, basket, balle, personne&#10;&#10;Le contenu généré par l’IA peut être incorrect.">
            <a:extLst>
              <a:ext uri="{FF2B5EF4-FFF2-40B4-BE49-F238E27FC236}">
                <a16:creationId xmlns:a16="http://schemas.microsoft.com/office/drawing/2014/main" id="{B5A5D2F5-E108-5240-6ED6-C3F2F631EB2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400" y="3760253"/>
            <a:ext cx="1846465" cy="2395214"/>
          </a:xfrm>
          <a:prstGeom prst="rect">
            <a:avLst/>
          </a:prstGeom>
        </p:spPr>
      </p:pic>
      <p:pic>
        <p:nvPicPr>
          <p:cNvPr id="20" name="Image 19" descr="Une image contenant personne, Visage humain, habits, homme&#10;&#10;Le contenu généré par l’IA peut être incorrect.">
            <a:extLst>
              <a:ext uri="{FF2B5EF4-FFF2-40B4-BE49-F238E27FC236}">
                <a16:creationId xmlns:a16="http://schemas.microsoft.com/office/drawing/2014/main" id="{F41258F6-FEEC-E367-BEED-B042FAEE5A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7692" y="4521260"/>
            <a:ext cx="1574307" cy="180222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E27170B-66FC-D2A0-6DA8-5000F7A57379}"/>
              </a:ext>
            </a:extLst>
          </p:cNvPr>
          <p:cNvSpPr txBox="1"/>
          <p:nvPr/>
        </p:nvSpPr>
        <p:spPr>
          <a:xfrm>
            <a:off x="5881955" y="5927051"/>
            <a:ext cx="8065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034A91"/>
                </a:solidFill>
                <a:latin typeface="Sansation" panose="02000000000000000000" pitchFamily="2" charset="0"/>
              </a:rPr>
              <a:t> …  </a:t>
            </a:r>
            <a:r>
              <a:rPr lang="fr-FR" sz="1800" dirty="0">
                <a:solidFill>
                  <a:srgbClr val="034A91"/>
                </a:solidFill>
                <a:latin typeface="Sansation" panose="02000000000000000000" pitchFamily="2" charset="0"/>
              </a:rPr>
              <a:t>et l’arrivée de Geoffrey DHEE en CT du CD62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6348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139526" y="-203200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Les grands « rendez-vous » 25-26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3DC4A402-FE79-9BAD-030A-A3E438F682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603837"/>
              </p:ext>
            </p:extLst>
          </p:nvPr>
        </p:nvGraphicFramePr>
        <p:xfrm>
          <a:off x="2689011" y="1151272"/>
          <a:ext cx="6946695" cy="5160571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2508892">
                  <a:extLst>
                    <a:ext uri="{9D8B030D-6E8A-4147-A177-3AD203B41FA5}">
                      <a16:colId xmlns:a16="http://schemas.microsoft.com/office/drawing/2014/main" val="2425129370"/>
                    </a:ext>
                  </a:extLst>
                </a:gridCol>
                <a:gridCol w="4437803">
                  <a:extLst>
                    <a:ext uri="{9D8B030D-6E8A-4147-A177-3AD203B41FA5}">
                      <a16:colId xmlns:a16="http://schemas.microsoft.com/office/drawing/2014/main" val="3955297428"/>
                    </a:ext>
                  </a:extLst>
                </a:gridCol>
              </a:tblGrid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</a:rPr>
                        <a:t>31/08 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</a:rPr>
                        <a:t>Début des revalidations sur la saison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715175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</a:rPr>
                        <a:t>18-19/10</a:t>
                      </a:r>
                      <a:endParaRPr lang="fr-FR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Automnales (Forum RSE)</a:t>
                      </a:r>
                      <a:endParaRPr lang="fr-FR" sz="20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792390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</a:rPr>
                        <a:t>17 au 20/10</a:t>
                      </a:r>
                      <a:endParaRPr lang="fr-FR" sz="20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</a:rPr>
                        <a:t>CIC U14 Féminin + (CIZ U15)</a:t>
                      </a:r>
                      <a:endParaRPr lang="fr-FR" sz="20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996870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11 + 23/11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Ligue de développement (inter Pôle)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545804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</a:rPr>
                        <a:t>19 au 22/12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</a:rPr>
                        <a:t>CIC U14 Masculin + (Camp National U15)</a:t>
                      </a:r>
                      <a:endParaRPr lang="fr-FR" sz="2000" dirty="0">
                        <a:solidFill>
                          <a:schemeClr val="bg1"/>
                        </a:solidFill>
                        <a:highlight>
                          <a:srgbClr val="034A91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895872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</a:rPr>
                        <a:t>28 au 30/12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</a:rPr>
                        <a:t>Tournoi Zone </a:t>
                      </a:r>
                      <a:r>
                        <a:rPr lang="fr-FR" sz="2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U13 à Caen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463826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2000" kern="12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14-15/03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2000" kern="12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Printanières (fin revalidation)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305304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29/03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Ligue de développement (inter Pôle)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781597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</a:rPr>
                        <a:t>27 au 29/03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</a:rPr>
                        <a:t>Tournoi Inter Secteurs U14</a:t>
                      </a:r>
                      <a:endParaRPr lang="fr-FR" sz="2000" dirty="0">
                        <a:solidFill>
                          <a:srgbClr val="C00000"/>
                        </a:solidFill>
                        <a:highlight>
                          <a:srgbClr val="034A91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273333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</a:rPr>
                        <a:t>17 au 19/04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</a:rPr>
                        <a:t>Tournoi Inter Pôles U15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213095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</a:rPr>
                        <a:t>10/05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Tournoi U12 HdF dans le CD02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870157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r>
                        <a:rPr lang="fr-FR" sz="2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13 au 17/05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TIZ U13 &amp; TIP U15 National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002190"/>
                  </a:ext>
                </a:extLst>
              </a:tr>
              <a:tr h="3969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Début juillet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rgbClr val="034A91"/>
                          </a:solidFill>
                          <a:latin typeface="Sansation" panose="02000000000000000000" pitchFamily="2" charset="0"/>
                          <a:ea typeface="+mn-ea"/>
                          <a:cs typeface="+mn-cs"/>
                        </a:rPr>
                        <a:t>CIC U12 HdF &amp; CIS U14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163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4422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835727" y="365125"/>
            <a:ext cx="951807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Conclusion</a:t>
            </a:r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2194560" y="1825625"/>
            <a:ext cx="9159240" cy="4351338"/>
          </a:xfrm>
        </p:spPr>
        <p:txBody>
          <a:bodyPr/>
          <a:lstStyle/>
          <a:p>
            <a:pPr lvl="1"/>
            <a:endParaRPr lang="fr-FR" dirty="0"/>
          </a:p>
          <a:p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15" name="Espace réservé du contenu 10">
            <a:extLst>
              <a:ext uri="{FF2B5EF4-FFF2-40B4-BE49-F238E27FC236}">
                <a16:creationId xmlns:a16="http://schemas.microsoft.com/office/drawing/2014/main" id="{C8B733A5-F1F2-4CE7-85BA-CAAC330B8A2C}"/>
              </a:ext>
            </a:extLst>
          </p:cNvPr>
          <p:cNvSpPr txBox="1">
            <a:spLocks/>
          </p:cNvSpPr>
          <p:nvPr/>
        </p:nvSpPr>
        <p:spPr>
          <a:xfrm>
            <a:off x="1206415" y="2574039"/>
            <a:ext cx="9779169" cy="3290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Merci à tous, </a:t>
            </a:r>
          </a:p>
          <a:p>
            <a:pPr marL="0" indent="0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Bonne fin </a:t>
            </a:r>
            <a:r>
              <a:rPr lang="fr-FR">
                <a:solidFill>
                  <a:srgbClr val="034A91"/>
                </a:solidFill>
                <a:latin typeface="Sansation" panose="02000000000000000000" pitchFamily="2" charset="0"/>
              </a:rPr>
              <a:t>de saison</a:t>
            </a: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Bonne préparation de la prochaine !</a:t>
            </a:r>
          </a:p>
        </p:txBody>
      </p:sp>
    </p:spTree>
    <p:extLst>
      <p:ext uri="{BB962C8B-B14F-4D97-AF65-F5344CB8AC3E}">
        <p14:creationId xmlns:p14="http://schemas.microsoft.com/office/powerpoint/2010/main" val="1791461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FED9E-D5AB-9F44-1ED0-61CB6F7C2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6B0FE0-69E0-1DAE-0D5D-EAC66671661F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B8B147-282D-CBC4-8006-99CAB685D09E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3C2C3BC-40A0-A6D3-FD28-240591EE43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902ED9EB-4A9D-17AB-9393-74328678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ALERTE RECRUTEMENT…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8A45018-23DB-3F66-AD0B-426729C440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8236F145-94DA-2E9E-22EC-94112C218D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5" name="Espace réservé du contenu 14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DAA5C4E5-62E2-518E-1735-869EA9076F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307" y="1478592"/>
            <a:ext cx="5284850" cy="3355063"/>
          </a:xfr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EA784187-C978-C190-402E-4F62DCC70AC1}"/>
              </a:ext>
            </a:extLst>
          </p:cNvPr>
          <p:cNvSpPr txBox="1"/>
          <p:nvPr/>
        </p:nvSpPr>
        <p:spPr>
          <a:xfrm>
            <a:off x="7461004" y="2934790"/>
            <a:ext cx="3486110" cy="621362"/>
          </a:xfrm>
          <a:custGeom>
            <a:avLst/>
            <a:gdLst>
              <a:gd name="connsiteX0" fmla="*/ 0 w 2720685"/>
              <a:gd name="connsiteY0" fmla="*/ 0 h 584775"/>
              <a:gd name="connsiteX1" fmla="*/ 2720685 w 2720685"/>
              <a:gd name="connsiteY1" fmla="*/ 0 h 584775"/>
              <a:gd name="connsiteX2" fmla="*/ 2720685 w 2720685"/>
              <a:gd name="connsiteY2" fmla="*/ 584775 h 584775"/>
              <a:gd name="connsiteX3" fmla="*/ 0 w 2720685"/>
              <a:gd name="connsiteY3" fmla="*/ 584775 h 584775"/>
              <a:gd name="connsiteX4" fmla="*/ 0 w 2720685"/>
              <a:gd name="connsiteY4" fmla="*/ 0 h 584775"/>
              <a:gd name="connsiteX0" fmla="*/ 143838 w 2864523"/>
              <a:gd name="connsiteY0" fmla="*/ 0 h 584775"/>
              <a:gd name="connsiteX1" fmla="*/ 2864523 w 2864523"/>
              <a:gd name="connsiteY1" fmla="*/ 0 h 584775"/>
              <a:gd name="connsiteX2" fmla="*/ 2864523 w 2864523"/>
              <a:gd name="connsiteY2" fmla="*/ 584775 h 584775"/>
              <a:gd name="connsiteX3" fmla="*/ 0 w 2864523"/>
              <a:gd name="connsiteY3" fmla="*/ 584775 h 584775"/>
              <a:gd name="connsiteX4" fmla="*/ 143838 w 2864523"/>
              <a:gd name="connsiteY4" fmla="*/ 0 h 584775"/>
              <a:gd name="connsiteX0" fmla="*/ 143838 w 3409054"/>
              <a:gd name="connsiteY0" fmla="*/ 0 h 584775"/>
              <a:gd name="connsiteX1" fmla="*/ 2864523 w 3409054"/>
              <a:gd name="connsiteY1" fmla="*/ 0 h 584775"/>
              <a:gd name="connsiteX2" fmla="*/ 3409054 w 3409054"/>
              <a:gd name="connsiteY2" fmla="*/ 569364 h 584775"/>
              <a:gd name="connsiteX3" fmla="*/ 0 w 3409054"/>
              <a:gd name="connsiteY3" fmla="*/ 584775 h 584775"/>
              <a:gd name="connsiteX4" fmla="*/ 143838 w 3409054"/>
              <a:gd name="connsiteY4" fmla="*/ 0 h 584775"/>
              <a:gd name="connsiteX0" fmla="*/ 143838 w 3480973"/>
              <a:gd name="connsiteY0" fmla="*/ 0 h 584775"/>
              <a:gd name="connsiteX1" fmla="*/ 3480973 w 3480973"/>
              <a:gd name="connsiteY1" fmla="*/ 51371 h 584775"/>
              <a:gd name="connsiteX2" fmla="*/ 3409054 w 3480973"/>
              <a:gd name="connsiteY2" fmla="*/ 569364 h 584775"/>
              <a:gd name="connsiteX3" fmla="*/ 0 w 3480973"/>
              <a:gd name="connsiteY3" fmla="*/ 584775 h 584775"/>
              <a:gd name="connsiteX4" fmla="*/ 143838 w 3480973"/>
              <a:gd name="connsiteY4" fmla="*/ 0 h 584775"/>
              <a:gd name="connsiteX0" fmla="*/ 143838 w 3486110"/>
              <a:gd name="connsiteY0" fmla="*/ 0 h 584775"/>
              <a:gd name="connsiteX1" fmla="*/ 3486110 w 3486110"/>
              <a:gd name="connsiteY1" fmla="*/ 113016 h 584775"/>
              <a:gd name="connsiteX2" fmla="*/ 3409054 w 3486110"/>
              <a:gd name="connsiteY2" fmla="*/ 569364 h 584775"/>
              <a:gd name="connsiteX3" fmla="*/ 0 w 3486110"/>
              <a:gd name="connsiteY3" fmla="*/ 584775 h 584775"/>
              <a:gd name="connsiteX4" fmla="*/ 143838 w 3486110"/>
              <a:gd name="connsiteY4" fmla="*/ 0 h 584775"/>
              <a:gd name="connsiteX0" fmla="*/ 143838 w 3486110"/>
              <a:gd name="connsiteY0" fmla="*/ 0 h 492308"/>
              <a:gd name="connsiteX1" fmla="*/ 3486110 w 3486110"/>
              <a:gd name="connsiteY1" fmla="*/ 20549 h 492308"/>
              <a:gd name="connsiteX2" fmla="*/ 3409054 w 3486110"/>
              <a:gd name="connsiteY2" fmla="*/ 476897 h 492308"/>
              <a:gd name="connsiteX3" fmla="*/ 0 w 3486110"/>
              <a:gd name="connsiteY3" fmla="*/ 492308 h 492308"/>
              <a:gd name="connsiteX4" fmla="*/ 143838 w 3486110"/>
              <a:gd name="connsiteY4" fmla="*/ 0 h 492308"/>
              <a:gd name="connsiteX0" fmla="*/ 133564 w 3486110"/>
              <a:gd name="connsiteY0" fmla="*/ 0 h 574501"/>
              <a:gd name="connsiteX1" fmla="*/ 3486110 w 3486110"/>
              <a:gd name="connsiteY1" fmla="*/ 102742 h 574501"/>
              <a:gd name="connsiteX2" fmla="*/ 3409054 w 3486110"/>
              <a:gd name="connsiteY2" fmla="*/ 559090 h 574501"/>
              <a:gd name="connsiteX3" fmla="*/ 0 w 3486110"/>
              <a:gd name="connsiteY3" fmla="*/ 574501 h 574501"/>
              <a:gd name="connsiteX4" fmla="*/ 133564 w 3486110"/>
              <a:gd name="connsiteY4" fmla="*/ 0 h 574501"/>
              <a:gd name="connsiteX0" fmla="*/ 154113 w 3486110"/>
              <a:gd name="connsiteY0" fmla="*/ 0 h 497445"/>
              <a:gd name="connsiteX1" fmla="*/ 3486110 w 3486110"/>
              <a:gd name="connsiteY1" fmla="*/ 25686 h 497445"/>
              <a:gd name="connsiteX2" fmla="*/ 3409054 w 3486110"/>
              <a:gd name="connsiteY2" fmla="*/ 482034 h 497445"/>
              <a:gd name="connsiteX3" fmla="*/ 0 w 3486110"/>
              <a:gd name="connsiteY3" fmla="*/ 497445 h 497445"/>
              <a:gd name="connsiteX4" fmla="*/ 154113 w 3486110"/>
              <a:gd name="connsiteY4" fmla="*/ 0 h 497445"/>
              <a:gd name="connsiteX0" fmla="*/ 154113 w 3486110"/>
              <a:gd name="connsiteY0" fmla="*/ 31123 h 528568"/>
              <a:gd name="connsiteX1" fmla="*/ 3486110 w 3486110"/>
              <a:gd name="connsiteY1" fmla="*/ 0 h 528568"/>
              <a:gd name="connsiteX2" fmla="*/ 3409054 w 3486110"/>
              <a:gd name="connsiteY2" fmla="*/ 513157 h 528568"/>
              <a:gd name="connsiteX3" fmla="*/ 0 w 3486110"/>
              <a:gd name="connsiteY3" fmla="*/ 528568 h 528568"/>
              <a:gd name="connsiteX4" fmla="*/ 154113 w 3486110"/>
              <a:gd name="connsiteY4" fmla="*/ 31123 h 528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6110" h="528568">
                <a:moveTo>
                  <a:pt x="154113" y="31123"/>
                </a:moveTo>
                <a:lnTo>
                  <a:pt x="3486110" y="0"/>
                </a:lnTo>
                <a:lnTo>
                  <a:pt x="3409054" y="513157"/>
                </a:lnTo>
                <a:lnTo>
                  <a:pt x="0" y="528568"/>
                </a:lnTo>
                <a:lnTo>
                  <a:pt x="154113" y="31123"/>
                </a:lnTo>
                <a:close/>
              </a:path>
            </a:pathLst>
          </a:cu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32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FORMATION</a:t>
            </a:r>
          </a:p>
        </p:txBody>
      </p:sp>
      <p:sp>
        <p:nvSpPr>
          <p:cNvPr id="18" name="Espace réservé du contenu 10">
            <a:extLst>
              <a:ext uri="{FF2B5EF4-FFF2-40B4-BE49-F238E27FC236}">
                <a16:creationId xmlns:a16="http://schemas.microsoft.com/office/drawing/2014/main" id="{30CD0CEA-36D2-DF4A-7165-A762CF96453B}"/>
              </a:ext>
            </a:extLst>
          </p:cNvPr>
          <p:cNvSpPr txBox="1">
            <a:spLocks/>
          </p:cNvSpPr>
          <p:nvPr/>
        </p:nvSpPr>
        <p:spPr>
          <a:xfrm>
            <a:off x="1474343" y="4904489"/>
            <a:ext cx="9879458" cy="1054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sz="2000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sp>
        <p:nvSpPr>
          <p:cNvPr id="19" name="Espace réservé du contenu 10">
            <a:extLst>
              <a:ext uri="{FF2B5EF4-FFF2-40B4-BE49-F238E27FC236}">
                <a16:creationId xmlns:a16="http://schemas.microsoft.com/office/drawing/2014/main" id="{0756777D-2601-0096-0F6C-E6F57DD69A71}"/>
              </a:ext>
            </a:extLst>
          </p:cNvPr>
          <p:cNvSpPr txBox="1">
            <a:spLocks/>
          </p:cNvSpPr>
          <p:nvPr/>
        </p:nvSpPr>
        <p:spPr>
          <a:xfrm>
            <a:off x="1629887" y="2283274"/>
            <a:ext cx="3661303" cy="24108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dirty="0">
                <a:solidFill>
                  <a:srgbClr val="034A91"/>
                </a:solidFill>
                <a:latin typeface="Sansation bold" panose="02000000000000000000" pitchFamily="2" charset="0"/>
              </a:rPr>
              <a:t>Brasser # Recruter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200" dirty="0">
              <a:solidFill>
                <a:srgbClr val="034A91"/>
              </a:solidFill>
              <a:latin typeface="Sansation bold" panose="02000000000000000000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200" dirty="0">
                <a:solidFill>
                  <a:srgbClr val="034A91"/>
                </a:solidFill>
                <a:latin typeface="Sansation bold" panose="02000000000000000000" pitchFamily="2" charset="0"/>
              </a:rPr>
              <a:t>Brasser = Former ses propres joueurs en priorité !</a:t>
            </a:r>
            <a:endParaRPr lang="fr-FR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3200" dirty="0">
              <a:solidFill>
                <a:srgbClr val="034A91"/>
              </a:solidFill>
              <a:latin typeface="Sansation bold" panose="02000000000000000000" pitchFamily="2" charset="0"/>
            </a:endParaRPr>
          </a:p>
          <a:p>
            <a:endParaRPr lang="fr-FR" sz="3200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257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E94B3-664D-C77A-A14D-1271D09EE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5F8625A-90A1-227F-7E6F-A236D3C4BB96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5FFCA1-15E0-CD19-925C-0E65CD4947BC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17F50FF-AD33-90C6-8254-624C588867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DAD9097B-C4EC-E939-AC7F-545C7289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C20C59B1-84BA-9E12-6FA2-F49C795BA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4831" y="1632947"/>
            <a:ext cx="9298969" cy="43260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2000" u="sng" dirty="0">
                <a:solidFill>
                  <a:srgbClr val="034A91"/>
                </a:solidFill>
                <a:latin typeface="Sansation" panose="02000000000000000000" pitchFamily="2" charset="0"/>
              </a:rPr>
              <a:t>Objectif :</a:t>
            </a:r>
          </a:p>
          <a:p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Rehausser niveau d’entrée du Statut au </a:t>
            </a:r>
            <a:r>
              <a:rPr lang="fr-FR" dirty="0">
                <a:solidFill>
                  <a:srgbClr val="C00000"/>
                </a:solidFill>
                <a:latin typeface="Sansation" panose="02000000000000000000" pitchFamily="2" charset="0"/>
              </a:rPr>
              <a:t>CS1 du DETB </a:t>
            </a:r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(exigence qualitative)</a:t>
            </a:r>
          </a:p>
          <a:p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Prise en compte du cursus de l’entraîneur </a:t>
            </a:r>
            <a:r>
              <a:rPr lang="fr-FR" sz="2000" dirty="0">
                <a:solidFill>
                  <a:srgbClr val="C00000"/>
                </a:solidFill>
                <a:latin typeface="Sansation" panose="02000000000000000000" pitchFamily="2" charset="0"/>
              </a:rPr>
              <a:t>en formation </a:t>
            </a:r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sur les 4 premiers stades</a:t>
            </a:r>
          </a:p>
          <a:p>
            <a:endParaRPr lang="fr-FR" sz="20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Jusqu’à 3 pts </a:t>
            </a:r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  <a:sym typeface="Wingdings" panose="05000000000000000000" pitchFamily="2" charset="2"/>
              </a:rPr>
              <a:t></a:t>
            </a:r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  des attestations de participation = Validation </a:t>
            </a:r>
            <a:r>
              <a:rPr lang="fr-FR" sz="2000" dirty="0">
                <a:solidFill>
                  <a:srgbClr val="C00000"/>
                </a:solidFill>
                <a:latin typeface="Sansation" panose="02000000000000000000" pitchFamily="2" charset="0"/>
              </a:rPr>
              <a:t>d’une motivation</a:t>
            </a:r>
          </a:p>
          <a:p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A partir de 4 pts </a:t>
            </a:r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  <a:sym typeface="Wingdings" panose="05000000000000000000" pitchFamily="2" charset="2"/>
              </a:rPr>
              <a:t></a:t>
            </a:r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 des certifications = Validation de </a:t>
            </a:r>
            <a:r>
              <a:rPr lang="fr-FR" sz="2000" dirty="0">
                <a:solidFill>
                  <a:srgbClr val="C00000"/>
                </a:solidFill>
                <a:latin typeface="Sansation" panose="02000000000000000000" pitchFamily="2" charset="0"/>
              </a:rPr>
              <a:t>compétences</a:t>
            </a:r>
          </a:p>
          <a:p>
            <a:endParaRPr lang="fr-FR" sz="20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r>
              <a:rPr lang="fr-FR" sz="2000" u="sng" dirty="0">
                <a:solidFill>
                  <a:srgbClr val="034A91"/>
                </a:solidFill>
                <a:latin typeface="Sansation" panose="02000000000000000000" pitchFamily="2" charset="0"/>
              </a:rPr>
              <a:t>Principe :</a:t>
            </a:r>
          </a:p>
          <a:p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Ce qui est à votre avantage = application dès 2025-2026</a:t>
            </a:r>
          </a:p>
          <a:p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Ce qui est plus compliqué = application en 2026-2027… </a:t>
            </a:r>
            <a:r>
              <a:rPr lang="fr-FR" sz="1800" i="1" dirty="0">
                <a:solidFill>
                  <a:srgbClr val="034A91"/>
                </a:solidFill>
                <a:latin typeface="Sansation" panose="02000000000000000000" pitchFamily="2" charset="0"/>
              </a:rPr>
              <a:t>et mesures accompagnement</a:t>
            </a:r>
            <a:endParaRPr lang="fr-FR" sz="2000" i="1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457200" lvl="1" indent="0">
              <a:buNone/>
            </a:pPr>
            <a:r>
              <a:rPr lang="fr-FR" sz="1600" dirty="0">
                <a:solidFill>
                  <a:srgbClr val="034A91"/>
                </a:solidFill>
                <a:latin typeface="Sansation" panose="02000000000000000000" pitchFamily="2" charset="0"/>
                <a:sym typeface="Wingdings" panose="05000000000000000000" pitchFamily="2" charset="2"/>
              </a:rPr>
              <a:t>		</a:t>
            </a:r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  <a:sym typeface="Wingdings" panose="05000000000000000000" pitchFamily="2" charset="2"/>
              </a:rPr>
              <a:t> mais il faut s’y préparer dès la saison prochaine</a:t>
            </a:r>
            <a:endParaRPr lang="fr-FR" sz="1600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sz="2000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3D62BB0-B8AB-21AF-BCDD-688D98C194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4DA0E70E-35C3-62EF-D2A1-0D7488868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36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4F6CC-A5EE-38FC-E2CB-E7A1834E5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DA00448-DF80-4CB4-50F3-10D0B85AC935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9041C0-1974-53D1-27A5-C4FB6E42F4B6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E9248D0-B8CF-51FA-B46A-2086D75F0D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A039F56A-E7E5-6CB2-087B-0E4AA5822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6D06D161-3DB1-422A-1EE7-A021C0137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4831" y="1632947"/>
            <a:ext cx="9298969" cy="4326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Les points apportés par niveau de diplôme</a:t>
            </a:r>
          </a:p>
          <a:p>
            <a:pPr marL="0" indent="0">
              <a:buNone/>
            </a:pPr>
            <a:r>
              <a:rPr lang="fr-FR" sz="2400" dirty="0">
                <a:solidFill>
                  <a:srgbClr val="034A91"/>
                </a:solidFill>
                <a:latin typeface="Sansation" panose="02000000000000000000" pitchFamily="2" charset="0"/>
              </a:rPr>
              <a:t>…relevé à l’entrée, souple au milieu, inchangé en haut</a:t>
            </a: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r>
              <a:rPr lang="fr-FR" sz="1600" dirty="0">
                <a:solidFill>
                  <a:schemeClr val="accent6">
                    <a:lumMod val="75000"/>
                  </a:schemeClr>
                </a:solidFill>
                <a:latin typeface="Sansation" panose="02000000000000000000" pitchFamily="2" charset="0"/>
              </a:rPr>
              <a:t>*Formation professionnelle = dérogation sur année de formation</a:t>
            </a:r>
          </a:p>
          <a:p>
            <a:pPr marL="0" indent="0" algn="r">
              <a:buNone/>
            </a:pPr>
            <a:r>
              <a:rPr lang="fr-FR" sz="2000" dirty="0">
                <a:solidFill>
                  <a:srgbClr val="034A91"/>
                </a:solidFill>
                <a:latin typeface="Sansation" panose="02000000000000000000" pitchFamily="2" charset="0"/>
              </a:rPr>
              <a:t>Rappel 1 équipe nécessite 4 pts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89BCE7D-2F4C-F7B8-9125-34FCBEC045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3A928F51-D6CF-F8F5-34D8-B1E0D786CC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168752"/>
              </p:ext>
            </p:extLst>
          </p:nvPr>
        </p:nvGraphicFramePr>
        <p:xfrm>
          <a:off x="1964679" y="2688101"/>
          <a:ext cx="9025876" cy="2482088"/>
        </p:xfrm>
        <a:graphic>
          <a:graphicData uri="http://schemas.openxmlformats.org/drawingml/2006/table">
            <a:tbl>
              <a:tblPr firstRow="1" firstCol="1" bandRow="1"/>
              <a:tblGrid>
                <a:gridCol w="922472">
                  <a:extLst>
                    <a:ext uri="{9D8B030D-6E8A-4147-A177-3AD203B41FA5}">
                      <a16:colId xmlns:a16="http://schemas.microsoft.com/office/drawing/2014/main" val="1904198869"/>
                    </a:ext>
                  </a:extLst>
                </a:gridCol>
                <a:gridCol w="1274232">
                  <a:extLst>
                    <a:ext uri="{9D8B030D-6E8A-4147-A177-3AD203B41FA5}">
                      <a16:colId xmlns:a16="http://schemas.microsoft.com/office/drawing/2014/main" val="2206689238"/>
                    </a:ext>
                  </a:extLst>
                </a:gridCol>
                <a:gridCol w="1616784">
                  <a:extLst>
                    <a:ext uri="{9D8B030D-6E8A-4147-A177-3AD203B41FA5}">
                      <a16:colId xmlns:a16="http://schemas.microsoft.com/office/drawing/2014/main" val="4223472346"/>
                    </a:ext>
                  </a:extLst>
                </a:gridCol>
                <a:gridCol w="2671009">
                  <a:extLst>
                    <a:ext uri="{9D8B030D-6E8A-4147-A177-3AD203B41FA5}">
                      <a16:colId xmlns:a16="http://schemas.microsoft.com/office/drawing/2014/main" val="1364444221"/>
                    </a:ext>
                  </a:extLst>
                </a:gridCol>
                <a:gridCol w="2541379">
                  <a:extLst>
                    <a:ext uri="{9D8B030D-6E8A-4147-A177-3AD203B41FA5}">
                      <a16:colId xmlns:a16="http://schemas.microsoft.com/office/drawing/2014/main" val="3534810311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Pts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Acquisition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Actuel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Transitoire 25-26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Dès 2026-27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186677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pt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Participation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BF, Initiateur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fr-FR" sz="1600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BF, Initiateur toléré</a:t>
                      </a:r>
                      <a:r>
                        <a:rPr lang="fr-FR" sz="16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CS1 encouragé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Attestation </a:t>
                      </a:r>
                      <a:r>
                        <a:rPr lang="fr-FR" sz="1600" b="1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CS1</a:t>
                      </a: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dérogation pour 2BF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39778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2pts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BF</a:t>
                      </a:r>
                      <a:r>
                        <a:rPr lang="fr-FR" sz="1600" dirty="0">
                          <a:solidFill>
                            <a:srgbClr val="C55A1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Attestation CS1+2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Attestation </a:t>
                      </a:r>
                      <a:r>
                        <a:rPr lang="fr-FR" sz="1600" b="1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CS1+2+3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407242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3pts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P1, EJ, </a:t>
                      </a:r>
                      <a:r>
                        <a:rPr lang="fr-FR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BP BB*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Attestation CS 1, 2, 3, 4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Attestation CS 1, 2, 3, 4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506669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4pts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Validation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P2, ER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Module 1 + [2 ou 3] certifiés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Module 1 + [2 ou 3] certifiés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89004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5pts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CQP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DETB = 4 modules certifiés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DETB = 4 modules certifiés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808925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FFF2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6pts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000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 1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BE 1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À venir…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23982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FFF2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 pts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 / DEFB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 / DEFB, </a:t>
                      </a:r>
                      <a:r>
                        <a:rPr lang="fr-FR" sz="1600" b="1" i="1" dirty="0">
                          <a:solidFill>
                            <a:srgbClr val="2E75B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BE1 + DAJB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 / DEFB, </a:t>
                      </a:r>
                      <a:r>
                        <a:rPr lang="fr-FR" sz="1600" b="1" i="1" dirty="0">
                          <a:solidFill>
                            <a:srgbClr val="2E75B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BE1 + DAJB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14161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>
                          <a:solidFill>
                            <a:srgbClr val="FFF2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 pts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 / BE2/ DEPB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 / BE2/ DEPB, </a:t>
                      </a:r>
                      <a:r>
                        <a:rPr lang="fr-FR" sz="1600" b="1" i="1" dirty="0">
                          <a:solidFill>
                            <a:srgbClr val="2E75B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 + DAJB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 / BE2/ DEPB, </a:t>
                      </a:r>
                      <a:r>
                        <a:rPr lang="fr-FR" sz="1600" b="1" i="1" dirty="0">
                          <a:solidFill>
                            <a:srgbClr val="2E75B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 + DAJB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201478"/>
                  </a:ext>
                </a:extLst>
              </a:tr>
            </a:tbl>
          </a:graphicData>
        </a:graphic>
      </p:graphicFrame>
      <p:pic>
        <p:nvPicPr>
          <p:cNvPr id="2049" name="Image 1">
            <a:extLst>
              <a:ext uri="{FF2B5EF4-FFF2-40B4-BE49-F238E27FC236}">
                <a16:creationId xmlns:a16="http://schemas.microsoft.com/office/drawing/2014/main" id="{206AEBBE-40C5-3E46-1F32-865E334509FD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23" y="3036487"/>
            <a:ext cx="402319" cy="29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BCB190FD-7F29-E414-3592-A3C007334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2" name="Image 11" descr="Une image contenant Panneau de signalisation, signe&#10;&#10;Le contenu généré par l’IA peut être incorrect.">
            <a:extLst>
              <a:ext uri="{FF2B5EF4-FFF2-40B4-BE49-F238E27FC236}">
                <a16:creationId xmlns:a16="http://schemas.microsoft.com/office/drawing/2014/main" id="{11C901D6-C974-33BB-CF5F-D7C6EF21FA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3104"/>
            <a:ext cx="2641107" cy="264110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5299063-C029-0136-11FA-22A82F6CFD51}"/>
              </a:ext>
            </a:extLst>
          </p:cNvPr>
          <p:cNvSpPr txBox="1"/>
          <p:nvPr/>
        </p:nvSpPr>
        <p:spPr>
          <a:xfrm>
            <a:off x="2539014" y="5628915"/>
            <a:ext cx="1047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Contrôle renforcé</a:t>
            </a:r>
          </a:p>
        </p:txBody>
      </p:sp>
    </p:spTree>
    <p:extLst>
      <p:ext uri="{BB962C8B-B14F-4D97-AF65-F5344CB8AC3E}">
        <p14:creationId xmlns:p14="http://schemas.microsoft.com/office/powerpoint/2010/main" val="1073788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59883-853B-36B7-9372-5D9EC7840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813DBA-DD08-5718-60CE-3B32B2A00AD9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07F1DE-8EB1-6A48-273B-9C87EA2646EE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0CB973F-0BE5-DB00-5687-B89B668A6D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115FBF55-F03D-3F4A-E083-3BCC2B569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12B36693-AE4C-39D9-235D-EDCCF3842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4831" y="1632947"/>
            <a:ext cx="9298969" cy="4326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600" u="sng" dirty="0">
                <a:solidFill>
                  <a:srgbClr val="034A91"/>
                </a:solidFill>
                <a:latin typeface="Sansation" panose="02000000000000000000" pitchFamily="2" charset="0"/>
              </a:rPr>
              <a:t>Les entraîneurs complémentaires </a:t>
            </a:r>
            <a:r>
              <a:rPr lang="fr-FR" dirty="0">
                <a:solidFill>
                  <a:srgbClr val="034A91"/>
                </a:solidFill>
                <a:latin typeface="Sansation" panose="02000000000000000000" pitchFamily="2" charset="0"/>
              </a:rPr>
              <a:t>( = ceux qui ne sont pas affectés sur une équipe région)</a:t>
            </a:r>
          </a:p>
          <a:p>
            <a:pPr lvl="0"/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ils sont toujours pris en compte pour le calcul du nombre de points de la filière pour faciliter le fonctionnement du staff</a:t>
            </a:r>
          </a:p>
          <a:p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ils sont toujours habilités à figurer sur les feuilles pour suppléer les entraîneurs principaux</a:t>
            </a:r>
          </a:p>
          <a:p>
            <a:r>
              <a:rPr lang="fr-FR" sz="2900" dirty="0">
                <a:solidFill>
                  <a:srgbClr val="C00000"/>
                </a:solidFill>
                <a:latin typeface="Sansation" panose="02000000000000000000" pitchFamily="2" charset="0"/>
              </a:rPr>
              <a:t>Disparition de la contrainte du niveau de diplôme, </a:t>
            </a:r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au profit d’un</a:t>
            </a:r>
            <a:r>
              <a:rPr lang="fr-FR" sz="2900" dirty="0">
                <a:solidFill>
                  <a:srgbClr val="C00000"/>
                </a:solidFill>
                <a:latin typeface="Sansation" panose="02000000000000000000" pitchFamily="2" charset="0"/>
              </a:rPr>
              <a:t> décompte groupé et borné en quantité et en points : </a:t>
            </a: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EE4CC38-832C-AB3E-F595-49340382F7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10D4CBE6-BEF2-9935-BA25-DE0EC0AB1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498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0255F-4449-FE6F-AB6F-639318B62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6DA4D0-F02E-35B3-CC2C-24B23AB75D2D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38976D-4399-F4F5-5A2E-3EE8167ACDB4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D68982A-6831-9A30-E2F2-95026105CC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2BE0C984-44AD-FC4A-566D-BA0FC63E2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6026EF36-C87F-A7B9-4BE1-63EBF6792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4831" y="1632947"/>
            <a:ext cx="9298969" cy="43260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66739D3-4025-9C47-E22E-82A933AE2E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092C2478-5AD5-59F2-DA7E-FB0D98110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8DBC0E3-8D69-01F9-721F-F619F16EB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378774"/>
              </p:ext>
            </p:extLst>
          </p:nvPr>
        </p:nvGraphicFramePr>
        <p:xfrm>
          <a:off x="2929632" y="1422544"/>
          <a:ext cx="6809175" cy="40350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{3C2FFA5D-87B4-456A-9821-1D502468CF0F}</a:tableStyleId>
              </a:tblPr>
              <a:tblGrid>
                <a:gridCol w="1502554">
                  <a:extLst>
                    <a:ext uri="{9D8B030D-6E8A-4147-A177-3AD203B41FA5}">
                      <a16:colId xmlns:a16="http://schemas.microsoft.com/office/drawing/2014/main" val="3846617407"/>
                    </a:ext>
                  </a:extLst>
                </a:gridCol>
                <a:gridCol w="1301223">
                  <a:extLst>
                    <a:ext uri="{9D8B030D-6E8A-4147-A177-3AD203B41FA5}">
                      <a16:colId xmlns:a16="http://schemas.microsoft.com/office/drawing/2014/main" val="2576547270"/>
                    </a:ext>
                  </a:extLst>
                </a:gridCol>
                <a:gridCol w="1502554">
                  <a:extLst>
                    <a:ext uri="{9D8B030D-6E8A-4147-A177-3AD203B41FA5}">
                      <a16:colId xmlns:a16="http://schemas.microsoft.com/office/drawing/2014/main" val="2713768292"/>
                    </a:ext>
                  </a:extLst>
                </a:gridCol>
                <a:gridCol w="1140162">
                  <a:extLst>
                    <a:ext uri="{9D8B030D-6E8A-4147-A177-3AD203B41FA5}">
                      <a16:colId xmlns:a16="http://schemas.microsoft.com/office/drawing/2014/main" val="2765072529"/>
                    </a:ext>
                  </a:extLst>
                </a:gridCol>
                <a:gridCol w="1362682">
                  <a:extLst>
                    <a:ext uri="{9D8B030D-6E8A-4147-A177-3AD203B41FA5}">
                      <a16:colId xmlns:a16="http://schemas.microsoft.com/office/drawing/2014/main" val="1355573950"/>
                    </a:ext>
                  </a:extLst>
                </a:gridCol>
              </a:tblGrid>
              <a:tr h="841994">
                <a:tc>
                  <a:txBody>
                    <a:bodyPr/>
                    <a:lstStyle/>
                    <a:p>
                      <a:pPr marL="36195" algn="ctr">
                        <a:lnSpc>
                          <a:spcPts val="1260"/>
                        </a:lnSpc>
                        <a:buNone/>
                      </a:pPr>
                      <a:r>
                        <a:rPr lang="fr-FR" sz="1200" dirty="0">
                          <a:effectLst/>
                        </a:rPr>
                        <a:t>Nombre d’équipes en championnat régional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260"/>
                        </a:lnSpc>
                        <a:buNone/>
                      </a:pPr>
                      <a:r>
                        <a:rPr lang="fr-FR" sz="1200" dirty="0">
                          <a:effectLst/>
                        </a:rPr>
                        <a:t>Nombre d’entraîneurs MINIMUM exigé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260"/>
                        </a:lnSpc>
                        <a:buNone/>
                      </a:pPr>
                      <a:r>
                        <a:rPr lang="fr-FR" sz="1200" dirty="0">
                          <a:effectLst/>
                        </a:rPr>
                        <a:t>Nombre d’entraîneurs MAXIMUM autorisé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indent="43815" algn="ctr">
                        <a:spcBef>
                          <a:spcPts val="625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Nombre de points exigé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625"/>
                        </a:spcBef>
                        <a:buNone/>
                      </a:pPr>
                      <a:r>
                        <a:rPr lang="fr-FR" sz="1200" dirty="0">
                          <a:solidFill>
                            <a:srgbClr val="C00000"/>
                          </a:solidFill>
                          <a:effectLst/>
                        </a:rPr>
                        <a:t>Part possible entraîneurs complémentaires</a:t>
                      </a:r>
                      <a:endParaRPr lang="fr-FR" sz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86401636"/>
                  </a:ext>
                </a:extLst>
              </a:tr>
              <a:tr h="366322"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1 seule en R3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marL="36195">
                        <a:spcBef>
                          <a:spcPts val="3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 Obligation d’un entraîneur </a:t>
                      </a:r>
                      <a:r>
                        <a:rPr lang="fr-FR" sz="1200" b="1" kern="1200" dirty="0">
                          <a:solidFill>
                            <a:schemeClr val="lt1"/>
                          </a:solidFill>
                          <a:effectLst/>
                        </a:rPr>
                        <a:t>minima CS1 (tolérance BF 25-26)</a:t>
                      </a:r>
                      <a:endParaRPr lang="fr-FR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449647"/>
                  </a:ext>
                </a:extLst>
              </a:tr>
              <a:tr h="656100"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1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4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4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fr-FR" sz="1200" dirty="0">
                          <a:solidFill>
                            <a:srgbClr val="C00000"/>
                          </a:solidFill>
                          <a:effectLst/>
                        </a:rPr>
                        <a:t>2 pts sur les 4 nécessaires</a:t>
                      </a:r>
                      <a:endParaRPr lang="fr-FR" sz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198859"/>
                  </a:ext>
                </a:extLst>
              </a:tr>
              <a:tr h="361766">
                <a:tc>
                  <a:txBody>
                    <a:bodyPr/>
                    <a:lstStyle/>
                    <a:p>
                      <a:pPr marL="36195" algn="ctr">
                        <a:spcBef>
                          <a:spcPts val="1185"/>
                        </a:spcBef>
                        <a:buNone/>
                      </a:pPr>
                      <a:r>
                        <a:rPr lang="fr-FR" sz="1200">
                          <a:effectLst/>
                        </a:rPr>
                        <a:t>2</a:t>
                      </a:r>
                      <a:endParaRPr lang="fr-FR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5"/>
                        </a:spcBef>
                        <a:buNone/>
                      </a:pPr>
                      <a:r>
                        <a:rPr lang="fr-FR" sz="1200" b="1">
                          <a:effectLst/>
                        </a:rPr>
                        <a:t>3</a:t>
                      </a:r>
                      <a:endParaRPr lang="fr-FR" sz="12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5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5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5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8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5"/>
                        </a:spcBef>
                        <a:buNone/>
                      </a:pPr>
                      <a:r>
                        <a:rPr lang="fr-FR" sz="1200" dirty="0">
                          <a:solidFill>
                            <a:srgbClr val="C00000"/>
                          </a:solidFill>
                          <a:effectLst/>
                        </a:rPr>
                        <a:t>3/8</a:t>
                      </a:r>
                      <a:endParaRPr lang="fr-FR" sz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89905051"/>
                  </a:ext>
                </a:extLst>
              </a:tr>
              <a:tr h="361310"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3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4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6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12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solidFill>
                            <a:srgbClr val="C00000"/>
                          </a:solidFill>
                          <a:effectLst/>
                        </a:rPr>
                        <a:t>4/12</a:t>
                      </a:r>
                      <a:endParaRPr lang="fr-FR" sz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119533"/>
                  </a:ext>
                </a:extLst>
              </a:tr>
              <a:tr h="361310"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>
                          <a:effectLst/>
                        </a:rPr>
                        <a:t>4</a:t>
                      </a:r>
                      <a:endParaRPr lang="fr-FR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>
                          <a:effectLst/>
                        </a:rPr>
                        <a:t>5</a:t>
                      </a:r>
                      <a:endParaRPr lang="fr-FR" sz="12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8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16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solidFill>
                            <a:srgbClr val="C00000"/>
                          </a:solidFill>
                          <a:effectLst/>
                        </a:rPr>
                        <a:t>5/16</a:t>
                      </a:r>
                      <a:endParaRPr lang="fr-FR" sz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9381616"/>
                  </a:ext>
                </a:extLst>
              </a:tr>
              <a:tr h="361766"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5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6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10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20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solidFill>
                            <a:srgbClr val="C00000"/>
                          </a:solidFill>
                          <a:effectLst/>
                        </a:rPr>
                        <a:t>6/20</a:t>
                      </a:r>
                      <a:endParaRPr lang="fr-FR" sz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671296"/>
                  </a:ext>
                </a:extLst>
              </a:tr>
              <a:tr h="361766"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>
                          <a:effectLst/>
                        </a:rPr>
                        <a:t>6</a:t>
                      </a:r>
                      <a:endParaRPr lang="fr-FR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>
                          <a:effectLst/>
                        </a:rPr>
                        <a:t>7</a:t>
                      </a:r>
                      <a:endParaRPr lang="fr-FR" sz="12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>
                          <a:effectLst/>
                        </a:rPr>
                        <a:t>12</a:t>
                      </a:r>
                      <a:endParaRPr lang="fr-FR" sz="12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b="1" dirty="0">
                          <a:effectLst/>
                        </a:rPr>
                        <a:t>24</a:t>
                      </a:r>
                      <a:endParaRPr lang="fr-FR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solidFill>
                            <a:srgbClr val="C00000"/>
                          </a:solidFill>
                          <a:effectLst/>
                        </a:rPr>
                        <a:t>7/24</a:t>
                      </a:r>
                      <a:endParaRPr lang="fr-FR" sz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94448213"/>
                  </a:ext>
                </a:extLst>
              </a:tr>
              <a:tr h="362678"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7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8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14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effectLst/>
                        </a:rPr>
                        <a:t>28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Bef>
                          <a:spcPts val="1180"/>
                        </a:spcBef>
                        <a:buNone/>
                      </a:pPr>
                      <a:r>
                        <a:rPr lang="fr-FR" sz="1200" dirty="0">
                          <a:solidFill>
                            <a:srgbClr val="C00000"/>
                          </a:solidFill>
                          <a:effectLst/>
                        </a:rPr>
                        <a:t>8/28</a:t>
                      </a:r>
                      <a:endParaRPr lang="fr-FR" sz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943765"/>
                  </a:ext>
                </a:extLst>
              </a:tr>
            </a:tbl>
          </a:graphicData>
        </a:graphic>
      </p:graphicFrame>
      <p:pic>
        <p:nvPicPr>
          <p:cNvPr id="3" name="Image 1">
            <a:extLst>
              <a:ext uri="{FF2B5EF4-FFF2-40B4-BE49-F238E27FC236}">
                <a16:creationId xmlns:a16="http://schemas.microsoft.com/office/drawing/2014/main" id="{01F8E447-3AC5-3FAF-8C4F-0AF010D62AE8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687212" y="1021709"/>
            <a:ext cx="712392" cy="43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484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EFAB8-7C68-8990-7F21-E0B94FB9F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78F40D3-7E79-F005-D451-69D6D30FA2AA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69D472-8F47-CD4A-153A-DBBFFED39F2A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C258E73-647C-9287-291D-CE2045E4EA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03C34B06-91F6-4C40-4C2B-AE812532A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F3BEA6EF-CFF1-B44E-30FB-BB91C1690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4831" y="1632947"/>
            <a:ext cx="9298969" cy="4326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600" u="sng" dirty="0">
                <a:solidFill>
                  <a:srgbClr val="034A91"/>
                </a:solidFill>
                <a:latin typeface="Sansation" panose="02000000000000000000" pitchFamily="2" charset="0"/>
              </a:rPr>
              <a:t>Les Brassages</a:t>
            </a: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lvl="0"/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A la fin des brassages, les entraîneurs principaux des équipes éliminées sont automatiquement reversés en entraîneurs complémentaires sauf contre ordre du club. </a:t>
            </a:r>
          </a:p>
          <a:p>
            <a:pPr lvl="0"/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Le club peut faire un changement non comptabilisé</a:t>
            </a: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77003F8-DCF2-5B41-D95C-28111E72FC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2372527C-542D-C6B3-3B3E-D55DB4532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365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D5479-F810-BD21-5EA9-7029799E9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70C083B-03A2-902F-7442-FD25EE677A39}"/>
              </a:ext>
            </a:extLst>
          </p:cNvPr>
          <p:cNvSpPr/>
          <p:nvPr/>
        </p:nvSpPr>
        <p:spPr>
          <a:xfrm>
            <a:off x="0" y="6453504"/>
            <a:ext cx="12192000" cy="418563"/>
          </a:xfrm>
          <a:prstGeom prst="rect">
            <a:avLst/>
          </a:prstGeom>
          <a:solidFill>
            <a:srgbClr val="034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CF4C4B-9A60-97EC-0B33-74D002AF40EA}"/>
              </a:ext>
            </a:extLst>
          </p:cNvPr>
          <p:cNvSpPr/>
          <p:nvPr/>
        </p:nvSpPr>
        <p:spPr>
          <a:xfrm>
            <a:off x="0" y="6311837"/>
            <a:ext cx="12192000" cy="154546"/>
          </a:xfrm>
          <a:prstGeom prst="rect">
            <a:avLst/>
          </a:prstGeom>
          <a:solidFill>
            <a:srgbClr val="1E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8CDFF3-7697-2E69-40CC-56396BB1A8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18" t="-1397"/>
          <a:stretch/>
        </p:blipFill>
        <p:spPr>
          <a:xfrm rot="547279">
            <a:off x="-334851" y="-5212"/>
            <a:ext cx="2567218" cy="2255150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555B9C21-9DFE-F6A7-39A6-D4AC0CAA5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560" y="365125"/>
            <a:ext cx="9159240" cy="1325563"/>
          </a:xfrm>
        </p:spPr>
        <p:txBody>
          <a:bodyPr/>
          <a:lstStyle/>
          <a:p>
            <a:r>
              <a:rPr lang="fr-FR" b="1" dirty="0">
                <a:solidFill>
                  <a:srgbClr val="1E3057"/>
                </a:solidFill>
                <a:latin typeface="Sansation" panose="02000000000000000000" pitchFamily="2" charset="0"/>
              </a:rPr>
              <a:t>STATUT ENTRAÎNEUR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84910CF5-EF38-6EEE-B3CF-0C5C5F8BB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4831" y="1632947"/>
            <a:ext cx="9298969" cy="43260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4600" u="sng" dirty="0">
                <a:solidFill>
                  <a:srgbClr val="034A91"/>
                </a:solidFill>
                <a:latin typeface="Sansation" panose="02000000000000000000" pitchFamily="2" charset="0"/>
              </a:rPr>
              <a:t>La Valorisation du Mini Basket</a:t>
            </a:r>
          </a:p>
          <a:p>
            <a:pPr marL="0" indent="0">
              <a:buNone/>
            </a:pPr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L’investissement des clubs sur la formation des jeunes U7-U9-U11 reste une de nos priorités :</a:t>
            </a:r>
          </a:p>
          <a:p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4pts maximum</a:t>
            </a:r>
          </a:p>
          <a:p>
            <a:pPr lvl="0"/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Simplification autour des Labels fédéraux : </a:t>
            </a:r>
            <a:r>
              <a:rPr lang="fr-FR" sz="2900" dirty="0">
                <a:solidFill>
                  <a:srgbClr val="C00000"/>
                </a:solidFill>
                <a:latin typeface="Sansation" panose="02000000000000000000" pitchFamily="2" charset="0"/>
              </a:rPr>
              <a:t>Ecole Française de Mini Basket 2 étoiles ou 3 étoiles</a:t>
            </a:r>
          </a:p>
          <a:p>
            <a:pPr lvl="0"/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Et toujours sur équipe U11 dans championnat le plus élevé de son Comité</a:t>
            </a:r>
          </a:p>
          <a:p>
            <a:pPr lvl="0"/>
            <a:r>
              <a:rPr lang="fr-FR" sz="2900" dirty="0">
                <a:solidFill>
                  <a:srgbClr val="034A91"/>
                </a:solidFill>
                <a:latin typeface="Sansation" panose="02000000000000000000" pitchFamily="2" charset="0"/>
              </a:rPr>
              <a:t>Puis selon niveau de l’encadrement :</a:t>
            </a: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  <a:p>
            <a:pPr marL="0" indent="0">
              <a:buNone/>
            </a:pPr>
            <a:endParaRPr lang="fr-FR" dirty="0">
              <a:solidFill>
                <a:srgbClr val="034A91"/>
              </a:solidFill>
              <a:latin typeface="Sansation" panose="02000000000000000000" pitchFamily="2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BA73B29-5F14-A148-6376-4D822702E4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t="2538" r="16279"/>
          <a:stretch/>
        </p:blipFill>
        <p:spPr>
          <a:xfrm>
            <a:off x="11458363" y="5795492"/>
            <a:ext cx="643484" cy="88129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6A238F8A-E9B8-9766-C2C1-B860701E4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389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5076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1301</Words>
  <Application>Microsoft Office PowerPoint</Application>
  <PresentationFormat>Grand écran</PresentationFormat>
  <Paragraphs>314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Sansation</vt:lpstr>
      <vt:lpstr>Sansation bold</vt:lpstr>
      <vt:lpstr>Thème Office</vt:lpstr>
      <vt:lpstr>ETR – IRFBB-HdF</vt:lpstr>
      <vt:lpstr>Du Mouvement sur l’ETR…</vt:lpstr>
      <vt:lpstr>ALERTE RECRUTEMENT…</vt:lpstr>
      <vt:lpstr>STATUT ENTRAÎNEUR</vt:lpstr>
      <vt:lpstr>STATUT ENTRAÎNEUR</vt:lpstr>
      <vt:lpstr>STATUT ENTRAÎNEUR</vt:lpstr>
      <vt:lpstr>STATUT ENTRAÎNEUR</vt:lpstr>
      <vt:lpstr>STATUT ENTRAÎNEUR</vt:lpstr>
      <vt:lpstr>STATUT ENTRAÎNEUR</vt:lpstr>
      <vt:lpstr>STATUT ENTRAÎNEUR</vt:lpstr>
      <vt:lpstr>STATUT ENTRAÎNEUR</vt:lpstr>
      <vt:lpstr>STATUT ENTRAÎNEUR</vt:lpstr>
      <vt:lpstr>STATUT ENTRAÎNEUR</vt:lpstr>
      <vt:lpstr>Evolution DETB</vt:lpstr>
      <vt:lpstr>Evolution DETB – New PIF</vt:lpstr>
      <vt:lpstr>Evolution DETB - New CS10 (20h)</vt:lpstr>
      <vt:lpstr>Diplôme d’Entraîneur Territorial de Basket</vt:lpstr>
      <vt:lpstr>CPR – RECYCLAGE ENTRAÎNEURS (Compte Personnel de REVALIDATION)</vt:lpstr>
      <vt:lpstr>CPR – RECYCLAGE ENTRAÎNEURS (Compte Personnel de REVALIDATION)</vt:lpstr>
      <vt:lpstr>Les grands « rendez-vous » 25-26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Martin Weber</dc:creator>
  <cp:lastModifiedBy>Christelle DELAEY</cp:lastModifiedBy>
  <cp:revision>116</cp:revision>
  <cp:lastPrinted>2022-06-24T11:58:23Z</cp:lastPrinted>
  <dcterms:created xsi:type="dcterms:W3CDTF">2019-05-06T13:55:00Z</dcterms:created>
  <dcterms:modified xsi:type="dcterms:W3CDTF">2025-06-23T10:51:48Z</dcterms:modified>
</cp:coreProperties>
</file>